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6"/>
  </p:notesMasterIdLst>
  <p:handoutMasterIdLst>
    <p:handoutMasterId r:id="rId27"/>
  </p:handoutMasterIdLst>
  <p:sldIdLst>
    <p:sldId id="256" r:id="rId2"/>
    <p:sldId id="437" r:id="rId3"/>
    <p:sldId id="331" r:id="rId4"/>
    <p:sldId id="453" r:id="rId5"/>
    <p:sldId id="530" r:id="rId6"/>
    <p:sldId id="531" r:id="rId7"/>
    <p:sldId id="532" r:id="rId8"/>
    <p:sldId id="534" r:id="rId9"/>
    <p:sldId id="516" r:id="rId10"/>
    <p:sldId id="536" r:id="rId11"/>
    <p:sldId id="537" r:id="rId12"/>
    <p:sldId id="538" r:id="rId13"/>
    <p:sldId id="539" r:id="rId14"/>
    <p:sldId id="540" r:id="rId15"/>
    <p:sldId id="542" r:id="rId16"/>
    <p:sldId id="548" r:id="rId17"/>
    <p:sldId id="544" r:id="rId18"/>
    <p:sldId id="546" r:id="rId19"/>
    <p:sldId id="545" r:id="rId20"/>
    <p:sldId id="549" r:id="rId21"/>
    <p:sldId id="550" r:id="rId22"/>
    <p:sldId id="341" r:id="rId23"/>
    <p:sldId id="340" r:id="rId24"/>
    <p:sldId id="335" r:id="rId25"/>
  </p:sldIdLst>
  <p:sldSz cx="1219835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4FF"/>
    <a:srgbClr val="F4F4F4"/>
    <a:srgbClr val="FF8500"/>
    <a:srgbClr val="00B0F0"/>
    <a:srgbClr val="4F81BD"/>
    <a:srgbClr val="333333"/>
    <a:srgbClr val="FF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90" autoAdjust="0"/>
    <p:restoredTop sz="94660"/>
  </p:normalViewPr>
  <p:slideViewPr>
    <p:cSldViewPr>
      <p:cViewPr varScale="1">
        <p:scale>
          <a:sx n="90" d="100"/>
          <a:sy n="90" d="100"/>
        </p:scale>
        <p:origin x="76" y="108"/>
      </p:cViewPr>
      <p:guideLst>
        <p:guide orient="horz" pos="2160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9DD945D-B5A5-4952-A8A5-D12273A7B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CEA2E7-6466-47E9-972A-0A345ED5E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C40C7FF-BA43-4065-B4FB-B40A63567C55}" type="datetimeFigureOut">
              <a:rPr lang="zh-CN" altLang="en-US"/>
              <a:pPr>
                <a:defRPr/>
              </a:pPr>
              <a:t>2023/10/23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BBC7B9-2BEC-4B09-BA95-CAEEBAA110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B95E85-A6AF-4B6E-B61A-9A6AF4506D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83DA6199-376E-4031-908B-29B55EDD15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79BEFC3-2DA9-49D4-A9E7-6972049ACD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6A0CCB-06DD-45F7-A680-37A2CCCD1D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613C38D-375A-42C9-9D4C-BC221E3E8E51}" type="datetimeFigureOut">
              <a:rPr lang="zh-CN" altLang="en-US"/>
              <a:pPr>
                <a:defRPr/>
              </a:pPr>
              <a:t>2023/10/23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C010DCDF-5CAC-42E7-B481-F9F398A13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35F547E7-3FE3-443F-B4D9-07C7DACB9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5C6C1-BC26-4435-8351-1E0D4A49FD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6692B1-1CBA-4149-8BFF-D2703C568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000249A7-DDAA-4E6A-9990-54AA9FBB238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8CB93AF-7996-4FAE-BF2C-E1B893274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C061353-6348-4C22-A63F-207CC6644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29A91-4CB4-4F64-8C60-4EECF8783B4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15300" y="100013"/>
            <a:ext cx="405765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逻辑与展示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版面设计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素材选择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动画运用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字体与颜色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067B64B3-EFC6-433F-8247-8FD9C37D771C}"/>
              </a:ext>
            </a:extLst>
          </p:cNvPr>
          <p:cNvSpPr txBox="1"/>
          <p:nvPr userDrawn="1"/>
        </p:nvSpPr>
        <p:spPr>
          <a:xfrm>
            <a:off x="5608638" y="6259513"/>
            <a:ext cx="1068387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F917D2D5-B6E3-4EEE-8E5C-9E46290E3C07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866EF37-77AB-4E41-8A12-7AE4E3F5E4E5}"/>
              </a:ext>
            </a:extLst>
          </p:cNvPr>
          <p:cNvCxnSpPr/>
          <p:nvPr userDrawn="1"/>
        </p:nvCxnSpPr>
        <p:spPr>
          <a:xfrm>
            <a:off x="0" y="6129338"/>
            <a:ext cx="12196763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A3AB45FD-85AB-47A8-BCA4-8950DB17D3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10925" y="6221413"/>
            <a:ext cx="900113" cy="512762"/>
          </a:xfrm>
          <a:prstGeom prst="rect">
            <a:avLst/>
          </a:prstGeom>
          <a:noFill/>
          <a:ln>
            <a:noFill/>
          </a:ln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chemeClr val="bg1">
                    <a:lumMod val="75000"/>
                  </a:schemeClr>
                </a:solidFill>
                <a:latin typeface="Impact" pitchFamily="34" charset="0"/>
              </a:rPr>
              <a:t>LOGO</a:t>
            </a:r>
            <a:endParaRPr lang="zh-CN" altLang="en-US" sz="2700" dirty="0">
              <a:solidFill>
                <a:schemeClr val="bg1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A05E0-6E57-46E9-8A4E-C69286B0C5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5263" y="6319838"/>
            <a:ext cx="355600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案例，请访问：</a:t>
            </a:r>
            <a:r>
              <a:rPr lang="en-US" altLang="zh-CN" sz="120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http://teliss.blog.163.com/</a:t>
            </a:r>
            <a:endParaRPr lang="zh-CN" altLang="en-US" sz="1200">
              <a:solidFill>
                <a:srgbClr val="A6A6A6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21D0A5-554B-424D-887B-92677D46EB93}"/>
              </a:ext>
            </a:extLst>
          </p:cNvPr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3BC443-3DD4-49F2-ACB6-5993B788991B}"/>
              </a:ext>
            </a:extLst>
          </p:cNvPr>
          <p:cNvSpPr/>
          <p:nvPr userDrawn="1"/>
        </p:nvSpPr>
        <p:spPr>
          <a:xfrm>
            <a:off x="1508125" y="0"/>
            <a:ext cx="2733675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B2DDD9B-6F44-4EA2-8076-893F8B0D7D49}"/>
              </a:ext>
            </a:extLst>
          </p:cNvPr>
          <p:cNvSpPr/>
          <p:nvPr userDrawn="1"/>
        </p:nvSpPr>
        <p:spPr>
          <a:xfrm>
            <a:off x="877888" y="1403350"/>
            <a:ext cx="3887787" cy="3886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A677C-8249-4EDD-994D-3C88F23C4C0A}"/>
              </a:ext>
            </a:extLst>
          </p:cNvPr>
          <p:cNvSpPr/>
          <p:nvPr userDrawn="1"/>
        </p:nvSpPr>
        <p:spPr>
          <a:xfrm>
            <a:off x="9159875" y="3860800"/>
            <a:ext cx="2411413" cy="387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主讲教师：窦  燕</a:t>
            </a:r>
          </a:p>
        </p:txBody>
      </p:sp>
      <p:sp>
        <p:nvSpPr>
          <p:cNvPr id="11" name="WordArt 33">
            <a:extLst>
              <a:ext uri="{FF2B5EF4-FFF2-40B4-BE49-F238E27FC236}">
                <a16:creationId xmlns:a16="http://schemas.microsoft.com/office/drawing/2014/main" id="{389EF28D-A9CA-4B15-AB8A-8AAA02E307FD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1463675" y="1854200"/>
            <a:ext cx="2738438" cy="2087563"/>
          </a:xfrm>
          <a:prstGeom prst="rect">
            <a:avLst/>
          </a:prstGeom>
        </p:spPr>
        <p:txBody>
          <a:bodyPr spcFirstLastPara="1" wrap="none" fromWordArt="1">
            <a:prstTxWarp prst="textButton">
              <a:avLst>
                <a:gd name="adj" fmla="val 10800000"/>
              </a:avLst>
            </a:prstTxWarp>
          </a:bodyPr>
          <a:lstStyle/>
          <a:p>
            <a:pPr algn="ctr" eaLnBrk="1" hangingPunct="1">
              <a:defRPr/>
            </a:pPr>
            <a:r>
              <a:rPr lang="zh-CN" altLang="en-US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数据结构与算法</a:t>
            </a:r>
            <a:r>
              <a:rPr lang="en-US" altLang="zh-CN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(C++</a:t>
            </a:r>
            <a:r>
              <a:rPr lang="zh-CN" altLang="en-US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版</a:t>
            </a:r>
            <a:r>
              <a:rPr lang="en-US" altLang="zh-CN" sz="12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黑体"/>
                <a:ea typeface="黑体"/>
              </a:rPr>
              <a:t>)</a:t>
            </a:r>
            <a:endParaRPr lang="zh-CN" altLang="en-US" sz="1200" b="1" kern="10" normalizeH="1" dirty="0">
              <a:ln w="9525">
                <a:noFill/>
                <a:round/>
                <a:headEnd/>
                <a:tailEnd/>
              </a:ln>
              <a:solidFill>
                <a:srgbClr val="808080"/>
              </a:solidFill>
              <a:effectLst>
                <a:outerShdw dist="45791" dir="2021404" algn="ctr" rotWithShape="0">
                  <a:srgbClr val="B2B2B2">
                    <a:alpha val="80000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12" name="WordArt 34">
            <a:extLst>
              <a:ext uri="{FF2B5EF4-FFF2-40B4-BE49-F238E27FC236}">
                <a16:creationId xmlns:a16="http://schemas.microsoft.com/office/drawing/2014/main" id="{52D2C4EA-60B2-4531-9F9C-402119CB87F5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1868488" y="3833813"/>
            <a:ext cx="1981200" cy="102393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Down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900" b="1" kern="10" normalizeH="1">
                <a:gradFill rotWithShape="1">
                  <a:gsLst>
                    <a:gs pos="0">
                      <a:srgbClr val="FF0000"/>
                    </a:gs>
                    <a:gs pos="50000">
                      <a:srgbClr val="76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燕山大学软件学院</a:t>
            </a:r>
          </a:p>
        </p:txBody>
      </p:sp>
      <p:sp>
        <p:nvSpPr>
          <p:cNvPr id="13" name="WordArt 35">
            <a:extLst>
              <a:ext uri="{FF2B5EF4-FFF2-40B4-BE49-F238E27FC236}">
                <a16:creationId xmlns:a16="http://schemas.microsoft.com/office/drawing/2014/main" id="{AD5AD549-D358-48D2-846D-AC7DCAA40EBC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4929188" y="2708275"/>
            <a:ext cx="4184650" cy="16573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9999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贪婪算法</a:t>
            </a:r>
          </a:p>
        </p:txBody>
      </p:sp>
      <p:sp>
        <p:nvSpPr>
          <p:cNvPr id="14" name="WordArt 36">
            <a:extLst>
              <a:ext uri="{FF2B5EF4-FFF2-40B4-BE49-F238E27FC236}">
                <a16:creationId xmlns:a16="http://schemas.microsoft.com/office/drawing/2014/main" id="{0A7247BF-94A2-4B0B-948F-425B85C5DFA6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auto">
          <a:xfrm>
            <a:off x="9159875" y="2798763"/>
            <a:ext cx="2424113" cy="10080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63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4D94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最优化及贪婪思想</a:t>
            </a:r>
          </a:p>
        </p:txBody>
      </p:sp>
      <p:pic>
        <p:nvPicPr>
          <p:cNvPr id="15" name="Picture 37" descr="燕大图标">
            <a:extLst>
              <a:ext uri="{FF2B5EF4-FFF2-40B4-BE49-F238E27FC236}">
                <a16:creationId xmlns:a16="http://schemas.microsoft.com/office/drawing/2014/main" id="{F2506309-3438-4AF0-9240-F437615529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2438400"/>
            <a:ext cx="1838325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7676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3130D-AA20-47CA-B237-77213E946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300" y="100013"/>
            <a:ext cx="405765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逻辑与展示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版面设计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素材选择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动画运用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字体与颜色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5FFBB74E-E665-40EC-9AEA-93B4D9FECE5B}"/>
              </a:ext>
            </a:extLst>
          </p:cNvPr>
          <p:cNvSpPr txBox="1"/>
          <p:nvPr/>
        </p:nvSpPr>
        <p:spPr>
          <a:xfrm>
            <a:off x="5608638" y="6259513"/>
            <a:ext cx="1068387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E4B46CF8-9D00-4638-935A-A8413994ED35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80551-3166-4283-B515-062D144524A4}"/>
              </a:ext>
            </a:extLst>
          </p:cNvPr>
          <p:cNvCxnSpPr/>
          <p:nvPr/>
        </p:nvCxnSpPr>
        <p:spPr>
          <a:xfrm>
            <a:off x="0" y="6129338"/>
            <a:ext cx="12196763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584CBD23-804B-4DBE-833A-122FEFEC7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925" y="6221413"/>
            <a:ext cx="900113" cy="512762"/>
          </a:xfrm>
          <a:prstGeom prst="rect">
            <a:avLst/>
          </a:prstGeom>
          <a:noFill/>
          <a:ln>
            <a:noFill/>
          </a:ln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chemeClr val="bg1">
                    <a:lumMod val="75000"/>
                  </a:schemeClr>
                </a:solidFill>
                <a:latin typeface="Impact" pitchFamily="34" charset="0"/>
              </a:rPr>
              <a:t>LOGO</a:t>
            </a:r>
            <a:endParaRPr lang="zh-CN" altLang="en-US" sz="2700" dirty="0">
              <a:solidFill>
                <a:schemeClr val="bg1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BA797-31DA-4878-B037-1FD8C558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6319838"/>
            <a:ext cx="3556000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案例，请访问：</a:t>
            </a:r>
            <a:r>
              <a:rPr lang="en-US" altLang="zh-CN" sz="120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http://teliss.blog.163.com/</a:t>
            </a:r>
            <a:endParaRPr lang="zh-CN" altLang="en-US" sz="1200">
              <a:solidFill>
                <a:srgbClr val="A6A6A6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676A9A-B65C-4186-A498-4165C601BEEE}"/>
              </a:ext>
            </a:extLst>
          </p:cNvPr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1EE8928-517C-4E0B-8B3C-1E7C89C4FDDC}"/>
              </a:ext>
            </a:extLst>
          </p:cNvPr>
          <p:cNvSpPr>
            <a:spLocks/>
          </p:cNvSpPr>
          <p:nvPr/>
        </p:nvSpPr>
        <p:spPr bwMode="auto">
          <a:xfrm rot="16200000">
            <a:off x="-234156" y="710406"/>
            <a:ext cx="857250" cy="388938"/>
          </a:xfrm>
          <a:custGeom>
            <a:avLst/>
            <a:gdLst>
              <a:gd name="T0" fmla="*/ 0 w 1512168"/>
              <a:gd name="T1" fmla="*/ 0 h 411499"/>
              <a:gd name="T2" fmla="*/ 485976 w 1512168"/>
              <a:gd name="T3" fmla="*/ 0 h 411499"/>
              <a:gd name="T4" fmla="*/ 485976 w 1512168"/>
              <a:gd name="T5" fmla="*/ 99580 h 411499"/>
              <a:gd name="T6" fmla="*/ 485976 w 1512168"/>
              <a:gd name="T7" fmla="*/ 232850 h 411499"/>
              <a:gd name="T8" fmla="*/ 485976 w 1512168"/>
              <a:gd name="T9" fmla="*/ 314006 h 411499"/>
              <a:gd name="T10" fmla="*/ 466691 w 1512168"/>
              <a:gd name="T11" fmla="*/ 367614 h 411499"/>
              <a:gd name="T12" fmla="*/ 19285 w 1512168"/>
              <a:gd name="T13" fmla="*/ 367614 h 411499"/>
              <a:gd name="T14" fmla="*/ 0 w 1512168"/>
              <a:gd name="T15" fmla="*/ 314006 h 411499"/>
              <a:gd name="T16" fmla="*/ 0 w 1512168"/>
              <a:gd name="T17" fmla="*/ 232850 h 411499"/>
              <a:gd name="T18" fmla="*/ 0 w 1512168"/>
              <a:gd name="T19" fmla="*/ 99580 h 411499"/>
              <a:gd name="T20" fmla="*/ 0 w 1512168"/>
              <a:gd name="T21" fmla="*/ 0 h 4114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12168"/>
              <a:gd name="T34" fmla="*/ 0 h 411499"/>
              <a:gd name="T35" fmla="*/ 1512168 w 1512168"/>
              <a:gd name="T36" fmla="*/ 411499 h 4114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111467"/>
                </a:lnTo>
                <a:lnTo>
                  <a:pt x="1512168" y="260647"/>
                </a:lnTo>
                <a:lnTo>
                  <a:pt x="1512168" y="351491"/>
                </a:lnTo>
                <a:cubicBezTo>
                  <a:pt x="1512168" y="384633"/>
                  <a:pt x="1485302" y="411499"/>
                  <a:pt x="1452160" y="411499"/>
                </a:cubicBezTo>
                <a:lnTo>
                  <a:pt x="60008" y="411499"/>
                </a:lnTo>
                <a:cubicBezTo>
                  <a:pt x="26866" y="411499"/>
                  <a:pt x="0" y="384633"/>
                  <a:pt x="0" y="351491"/>
                </a:cubicBezTo>
                <a:lnTo>
                  <a:pt x="0" y="260647"/>
                </a:lnTo>
                <a:lnTo>
                  <a:pt x="0" y="111467"/>
                </a:lnTo>
                <a:lnTo>
                  <a:pt x="0" y="0"/>
                </a:lnTo>
                <a:close/>
              </a:path>
            </a:pathLst>
          </a:custGeom>
          <a:solidFill>
            <a:srgbClr val="4D9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76109" tIns="38049" rIns="38049" bIns="76109"/>
          <a:lstStyle/>
          <a:p>
            <a:endParaRPr lang="zh-CN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72A1D2D-0F32-441F-9F73-603A130C9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463550"/>
            <a:ext cx="1511300" cy="855663"/>
          </a:xfrm>
          <a:prstGeom prst="roundRect">
            <a:avLst>
              <a:gd name="adj" fmla="val 6940"/>
            </a:avLst>
          </a:prstGeom>
          <a:solidFill>
            <a:srgbClr val="4D94FF"/>
          </a:solidFill>
          <a:ln>
            <a:noFill/>
          </a:ln>
        </p:spPr>
        <p:txBody>
          <a:bodyPr lIns="76109" tIns="38049" rIns="38049" bIns="76109"/>
          <a:lstStyle>
            <a:lvl1pPr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en-US" altLang="zh-CN" sz="1500">
              <a:latin typeface="Segoe UI" panose="020B05020402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8B8C2B-AA04-43FB-95C6-99C4FE9B3E81}"/>
              </a:ext>
            </a:extLst>
          </p:cNvPr>
          <p:cNvSpPr/>
          <p:nvPr/>
        </p:nvSpPr>
        <p:spPr>
          <a:xfrm>
            <a:off x="3759200" y="0"/>
            <a:ext cx="3048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B13B799-F4B3-4BEF-81F5-A32FBAF8D568}"/>
              </a:ext>
            </a:extLst>
          </p:cNvPr>
          <p:cNvSpPr/>
          <p:nvPr/>
        </p:nvSpPr>
        <p:spPr>
          <a:xfrm>
            <a:off x="3724275" y="1760538"/>
            <a:ext cx="395288" cy="3952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21E2288-E0C7-4507-8AD2-1D7B1010C6DF}"/>
              </a:ext>
            </a:extLst>
          </p:cNvPr>
          <p:cNvSpPr/>
          <p:nvPr/>
        </p:nvSpPr>
        <p:spPr>
          <a:xfrm>
            <a:off x="3724275" y="3168650"/>
            <a:ext cx="395288" cy="3952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86AC372C-ED0C-4AE9-BE38-BB58FBC3D1A8}"/>
              </a:ext>
            </a:extLst>
          </p:cNvPr>
          <p:cNvSpPr txBox="1"/>
          <p:nvPr/>
        </p:nvSpPr>
        <p:spPr>
          <a:xfrm>
            <a:off x="11093450" y="6259513"/>
            <a:ext cx="1068388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6CAA4342-D93D-40E4-B40F-4C2A85732149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6DAF6B-319B-4F55-AF9F-8468D85182DF}"/>
              </a:ext>
            </a:extLst>
          </p:cNvPr>
          <p:cNvSpPr/>
          <p:nvPr userDrawn="1"/>
        </p:nvSpPr>
        <p:spPr>
          <a:xfrm>
            <a:off x="3724275" y="4578350"/>
            <a:ext cx="395288" cy="3952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717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D92BE115-6CD1-4974-A32D-DDD24991A357}"/>
              </a:ext>
            </a:extLst>
          </p:cNvPr>
          <p:cNvSpPr txBox="1"/>
          <p:nvPr/>
        </p:nvSpPr>
        <p:spPr>
          <a:xfrm>
            <a:off x="5594350" y="6332538"/>
            <a:ext cx="1068388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561E2731-D2A6-4E21-81E8-5C6E6A30044D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69B6F-46BA-4D89-B3DD-D66C047FA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775" y="6332538"/>
            <a:ext cx="1848583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第</a:t>
            </a:r>
            <a:r>
              <a:rPr lang="en-US" altLang="zh-CN" sz="1600" dirty="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17</a:t>
            </a:r>
            <a:r>
              <a:rPr lang="zh-CN" altLang="en-US" sz="1600" dirty="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章　贪婪算法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D820962-10BA-40D9-8CBC-D29B8358A7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9238" y="954088"/>
            <a:ext cx="7632700" cy="0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11" descr="燕大图标">
            <a:extLst>
              <a:ext uri="{FF2B5EF4-FFF2-40B4-BE49-F238E27FC236}">
                <a16:creationId xmlns:a16="http://schemas.microsoft.com/office/drawing/2014/main" id="{85F6FF7F-D26D-4A2A-9540-351F4DDBA07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88913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1EC3FB98-262F-465B-B286-BE85E6C17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4888"/>
            <a:ext cx="12198350" cy="444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0000">
                  <a:alpha val="60001"/>
                </a:srgbClr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49B2EC6-E10A-4C1B-B73F-EC33815D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FB9AB-595E-4FDB-B2EE-2DF9A34D8297}" type="datetimeFigureOut">
              <a:rPr lang="zh-CN" altLang="en-US"/>
              <a:pPr>
                <a:defRPr/>
              </a:pPr>
              <a:t>2023/10/23</a:t>
            </a:fld>
            <a:endParaRPr lang="zh-C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9DA4B15-15A4-4F3A-9BE6-B5A973EF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EC42EDE-45C0-4346-9512-314FD867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D9DC0-D6FE-4F2C-8534-67BB1DCCE3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90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G:\2013&#24180;&#31179;&#23395;&#25215;&#25285;&#35838;&#31243;\&#25968;&#25454;&#32467;&#26500;\&#25968;&#25454;&#32467;&#26500;&#25945;&#26696;\C&#35821;&#35328;&#23454;&#29616;&#29256;(&#31398;)\&#32972;&#26223;&#38899;&#20048;.mid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背景音乐.mid">
            <a:hlinkClick r:id="" action="ppaction://media"/>
            <a:extLst>
              <a:ext uri="{FF2B5EF4-FFF2-40B4-BE49-F238E27FC236}">
                <a16:creationId xmlns:a16="http://schemas.microsoft.com/office/drawing/2014/main" id="{4280EB29-A0F5-4F38-AA89-3ECFC277731E}"/>
              </a:ext>
            </a:extLst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55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4">
            <a:extLst>
              <a:ext uri="{FF2B5EF4-FFF2-40B4-BE49-F238E27FC236}">
                <a16:creationId xmlns:a16="http://schemas.microsoft.com/office/drawing/2014/main" id="{3F5141B3-DF0A-4BC6-AB25-719FBF668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4300" y="0"/>
            <a:ext cx="654050" cy="414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593" fill="hold"/>
                                        <p:tgtEl>
                                          <p:spTgt spid="50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17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14">
            <a:extLst>
              <a:ext uri="{FF2B5EF4-FFF2-40B4-BE49-F238E27FC236}">
                <a16:creationId xmlns:a16="http://schemas.microsoft.com/office/drawing/2014/main" id="{7A30FD91-8996-4855-B99E-82B420636C21}"/>
              </a:ext>
            </a:extLst>
          </p:cNvPr>
          <p:cNvGrpSpPr>
            <a:grpSpLocks/>
          </p:cNvGrpSpPr>
          <p:nvPr/>
        </p:nvGrpSpPr>
        <p:grpSpPr bwMode="auto">
          <a:xfrm>
            <a:off x="4433888" y="4283050"/>
            <a:ext cx="7065962" cy="946150"/>
            <a:chOff x="4409" y="516"/>
            <a:chExt cx="2240" cy="596"/>
          </a:xfrm>
        </p:grpSpPr>
        <p:sp>
          <p:nvSpPr>
            <p:cNvPr id="7179" name="AutoShape 12">
              <a:extLst>
                <a:ext uri="{FF2B5EF4-FFF2-40B4-BE49-F238E27FC236}">
                  <a16:creationId xmlns:a16="http://schemas.microsoft.com/office/drawing/2014/main" id="{5BFE9334-5A89-4AE9-8BE6-36CD51D11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544"/>
              <a:ext cx="2184" cy="539"/>
            </a:xfrm>
            <a:prstGeom prst="roundRect">
              <a:avLst>
                <a:gd name="adj" fmla="val 16667"/>
              </a:avLst>
            </a:prstGeom>
            <a:solidFill>
              <a:srgbClr val="4D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80" name="AutoShape 13">
              <a:extLst>
                <a:ext uri="{FF2B5EF4-FFF2-40B4-BE49-F238E27FC236}">
                  <a16:creationId xmlns:a16="http://schemas.microsoft.com/office/drawing/2014/main" id="{ED04FFFC-72BE-4756-A576-79BFD3FFB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" y="516"/>
              <a:ext cx="2240" cy="596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4D94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171" name="Rectangle 4">
            <a:extLst>
              <a:ext uri="{FF2B5EF4-FFF2-40B4-BE49-F238E27FC236}">
                <a16:creationId xmlns:a16="http://schemas.microsoft.com/office/drawing/2014/main" id="{A175B32E-F6EF-43C6-A8A8-F94413442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0"/>
            <a:ext cx="306388" cy="1800225"/>
          </a:xfrm>
          <a:prstGeom prst="rect">
            <a:avLst/>
          </a:prstGeom>
          <a:solidFill>
            <a:srgbClr val="4D9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Box 15">
            <a:extLst>
              <a:ext uri="{FF2B5EF4-FFF2-40B4-BE49-F238E27FC236}">
                <a16:creationId xmlns:a16="http://schemas.microsoft.com/office/drawing/2014/main" id="{AB006215-4FA9-4E2A-A7D6-A35868932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981075"/>
            <a:ext cx="151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chemeClr val="bg1"/>
                </a:solidFill>
              </a:rPr>
              <a:t>Greedy Algorithm</a:t>
            </a:r>
            <a:endParaRPr lang="en-US" altLang="zh-CN" sz="1200">
              <a:solidFill>
                <a:schemeClr val="bg1"/>
              </a:solidFill>
              <a:latin typeface="Agency FB" panose="020B0503020202020204" pitchFamily="34" charset="0"/>
              <a:ea typeface="Adobe 宋体 Std L"/>
              <a:cs typeface="Adobe 宋体 Std L"/>
            </a:endParaRPr>
          </a:p>
        </p:txBody>
      </p:sp>
      <p:sp>
        <p:nvSpPr>
          <p:cNvPr id="7173" name="文本框 13">
            <a:extLst>
              <a:ext uri="{FF2B5EF4-FFF2-40B4-BE49-F238E27FC236}">
                <a16:creationId xmlns:a16="http://schemas.microsoft.com/office/drawing/2014/main" id="{6A569623-E6E4-4142-8C9C-7999DCD61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549275"/>
            <a:ext cx="151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贪婪算法</a:t>
            </a:r>
          </a:p>
        </p:txBody>
      </p:sp>
      <p:sp>
        <p:nvSpPr>
          <p:cNvPr id="7174" name="Oval 5">
            <a:extLst>
              <a:ext uri="{FF2B5EF4-FFF2-40B4-BE49-F238E27FC236}">
                <a16:creationId xmlns:a16="http://schemas.microsoft.com/office/drawing/2014/main" id="{64649AE3-3B18-4C4C-A7CC-30003FFA6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163" y="1763713"/>
            <a:ext cx="404812" cy="404812"/>
          </a:xfrm>
          <a:prstGeom prst="ellipse">
            <a:avLst/>
          </a:prstGeom>
          <a:solidFill>
            <a:schemeClr val="bg1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5" name="Oval 6">
            <a:extLst>
              <a:ext uri="{FF2B5EF4-FFF2-40B4-BE49-F238E27FC236}">
                <a16:creationId xmlns:a16="http://schemas.microsoft.com/office/drawing/2014/main" id="{CB3A0B6B-D3B5-4CE6-8526-D8C40745C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75" y="1876425"/>
            <a:ext cx="179388" cy="179388"/>
          </a:xfrm>
          <a:prstGeom prst="ellipse">
            <a:avLst/>
          </a:prstGeom>
          <a:solidFill>
            <a:srgbClr val="4D9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CE6698DE-8B60-4C3E-8B38-48C127FFA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1673225"/>
            <a:ext cx="6254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最优化</a:t>
            </a:r>
            <a:r>
              <a:rPr lang="zh-CN" altLang="en-US" b="1" dirty="0">
                <a:solidFill>
                  <a:schemeClr val="bg1"/>
                </a:solidFill>
              </a:rPr>
              <a:t>问题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53E0796E-076B-4DD6-89EB-3E2E84D27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4508500"/>
            <a:ext cx="66611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贪婪算法应用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8302295-3D96-4694-815E-D31167FCD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3135313"/>
            <a:ext cx="51308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贪婪算法思想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00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贪婪算法应用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615" y="1605543"/>
            <a:ext cx="10576175" cy="2919838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</a:rPr>
              <a:t>【</a:t>
            </a:r>
            <a:r>
              <a:rPr lang="zh-CN" altLang="en-US" sz="2400" b="1" dirty="0">
                <a:solidFill>
                  <a:srgbClr val="C00000"/>
                </a:solidFill>
              </a:rPr>
              <a:t>问题描述</a:t>
            </a:r>
            <a:r>
              <a:rPr lang="en-US" altLang="zh-CN" sz="2400" b="1" dirty="0">
                <a:solidFill>
                  <a:srgbClr val="C00000"/>
                </a:solidFill>
              </a:rPr>
              <a:t>】</a:t>
            </a:r>
            <a:r>
              <a:rPr lang="zh-CN" altLang="en-US" sz="2400" dirty="0"/>
              <a:t>有</a:t>
            </a:r>
            <a:r>
              <a:rPr lang="en-US" altLang="zh-CN" sz="2400" dirty="0"/>
              <a:t>n</a:t>
            </a:r>
            <a:r>
              <a:rPr lang="zh-CN" altLang="en-US" sz="2400" dirty="0"/>
              <a:t>个物品和一个容量为</a:t>
            </a:r>
            <a:r>
              <a:rPr lang="en-US" altLang="zh-CN" sz="2400" dirty="0"/>
              <a:t>c</a:t>
            </a:r>
            <a:r>
              <a:rPr lang="zh-CN" altLang="en-US" sz="2400" dirty="0"/>
              <a:t>的背包，从</a:t>
            </a:r>
            <a:r>
              <a:rPr lang="en-US" altLang="zh-CN" sz="2400" dirty="0"/>
              <a:t>n</a:t>
            </a:r>
            <a:r>
              <a:rPr lang="zh-CN" altLang="en-US" sz="2400" dirty="0"/>
              <a:t>个物品中选取装背包的物品。第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件物品的费用是之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，重量是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zh-CN" altLang="en-US" sz="2400" dirty="0"/>
              <a:t>。求解将哪些物品装入背包可使价值总和最大。</a:t>
            </a:r>
            <a:endParaRPr lang="en-US" altLang="zh-CN" sz="2400" dirty="0"/>
          </a:p>
          <a:p>
            <a:pPr eaLnBrk="1" hangingPunct="1">
              <a:lnSpc>
                <a:spcPct val="130000"/>
              </a:lnSpc>
              <a:defRPr/>
            </a:pPr>
            <a:endParaRPr lang="en-US" altLang="zh-CN" sz="2400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zh-CN" altLang="en-US" sz="2400" dirty="0"/>
              <a:t>一个可行装载：装包的物品总重量不超过背包容量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zh-CN" altLang="en-US" sz="2400" dirty="0"/>
              <a:t>一个最佳装载：物品总价值最高的可行装载</a:t>
            </a:r>
            <a:endParaRPr lang="en-US" altLang="zh-CN" sz="2400" dirty="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042988"/>
            <a:ext cx="3870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贪婪算法应用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背包问题</a:t>
            </a:r>
          </a:p>
        </p:txBody>
      </p:sp>
    </p:spTree>
    <p:extLst>
      <p:ext uri="{BB962C8B-B14F-4D97-AF65-F5344CB8AC3E}">
        <p14:creationId xmlns:p14="http://schemas.microsoft.com/office/powerpoint/2010/main" val="115182314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贪婪算法应用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9">
                <a:extLst>
                  <a:ext uri="{FF2B5EF4-FFF2-40B4-BE49-F238E27FC236}">
                    <a16:creationId xmlns:a16="http://schemas.microsoft.com/office/drawing/2014/main" id="{00074DF1-215F-4BC8-99C5-E015056F8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615" y="1605543"/>
                <a:ext cx="10576175" cy="3755323"/>
              </a:xfrm>
              <a:prstGeom prst="rect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defRPr/>
                </a:pPr>
                <a:r>
                  <a:rPr lang="en-US" altLang="zh-CN" sz="2400" b="1" dirty="0">
                    <a:solidFill>
                      <a:srgbClr val="C00000"/>
                    </a:solidFill>
                  </a:rPr>
                  <a:t>【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公式描述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】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eaLnBrk="1" hangingPunct="1">
                  <a:lnSpc>
                    <a:spcPct val="13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𝑚𝑎𝑥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lvl="1" eaLnBrk="1" hangingPunct="1">
                  <a:lnSpc>
                    <a:spcPct val="130000"/>
                  </a:lnSpc>
                  <a:defRPr/>
                </a:pPr>
                <a:r>
                  <a:rPr lang="zh-CN" altLang="en-US" sz="2400" dirty="0"/>
                  <a:t>约束条件：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dirty="0"/>
                  <a:t>   1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  <a:p>
                <a:pPr lvl="1" eaLnBrk="1" hangingPunct="1">
                  <a:lnSpc>
                    <a:spcPct val="130000"/>
                  </a:lnSpc>
                  <a:defRPr/>
                </a:pPr>
                <a:r>
                  <a:rPr lang="zh-CN" altLang="en-US" sz="2400" dirty="0"/>
                  <a:t>其中：</a:t>
                </a:r>
                <a:endParaRPr lang="en-US" altLang="zh-CN" sz="2400" dirty="0"/>
              </a:p>
              <a:p>
                <a:pPr lvl="4" eaLnBrk="1" hangingPunct="1"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=1  ------- </a:t>
                </a:r>
                <a:r>
                  <a:rPr lang="zh-CN" altLang="en-US" sz="2400" dirty="0"/>
                  <a:t>物品</a:t>
                </a:r>
                <a:r>
                  <a:rPr lang="en-US" altLang="zh-CN" sz="2400" dirty="0" err="1"/>
                  <a:t>i</a:t>
                </a:r>
                <a:r>
                  <a:rPr lang="zh-CN" altLang="en-US" sz="2400" dirty="0"/>
                  <a:t>放入背包</a:t>
                </a:r>
                <a:endParaRPr lang="en-US" altLang="zh-CN" sz="2400" dirty="0"/>
              </a:p>
              <a:p>
                <a:pPr lvl="4" eaLnBrk="1" hangingPunct="1"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=0  ------- </a:t>
                </a:r>
                <a:r>
                  <a:rPr lang="zh-CN" altLang="en-US" sz="2400" dirty="0"/>
                  <a:t>物品</a:t>
                </a:r>
                <a:r>
                  <a:rPr lang="en-US" altLang="zh-CN" sz="2400" dirty="0" err="1"/>
                  <a:t>i</a:t>
                </a:r>
                <a:r>
                  <a:rPr lang="zh-CN" altLang="en-US" sz="2400" dirty="0"/>
                  <a:t>未放入背包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171" name="Rectangle 9">
                <a:extLst>
                  <a:ext uri="{FF2B5EF4-FFF2-40B4-BE49-F238E27FC236}">
                    <a16:creationId xmlns:a16="http://schemas.microsoft.com/office/drawing/2014/main" id="{00074DF1-215F-4BC8-99C5-E015056F8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8615" y="1605543"/>
                <a:ext cx="10576175" cy="3755323"/>
              </a:xfrm>
              <a:prstGeom prst="rect">
                <a:avLst/>
              </a:prstGeom>
              <a:blipFill>
                <a:blip r:embed="rId2"/>
                <a:stretch>
                  <a:fillRect l="-864" b="-2751"/>
                </a:stretch>
              </a:blipFill>
              <a:ln w="9525">
                <a:solidFill>
                  <a:schemeClr val="tx2">
                    <a:lumMod val="75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042988"/>
            <a:ext cx="3870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贪婪算法应用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背包问题</a:t>
            </a:r>
          </a:p>
        </p:txBody>
      </p:sp>
    </p:spTree>
    <p:extLst>
      <p:ext uri="{BB962C8B-B14F-4D97-AF65-F5344CB8AC3E}">
        <p14:creationId xmlns:p14="http://schemas.microsoft.com/office/powerpoint/2010/main" val="353078845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贪婪算法应用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615" y="1605543"/>
            <a:ext cx="10576175" cy="2442976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</a:rPr>
              <a:t>【</a:t>
            </a:r>
            <a:r>
              <a:rPr lang="zh-CN" altLang="en-US" sz="2400" b="1" dirty="0">
                <a:solidFill>
                  <a:srgbClr val="C00000"/>
                </a:solidFill>
              </a:rPr>
              <a:t>具体案例</a:t>
            </a:r>
            <a:r>
              <a:rPr lang="en-US" altLang="zh-CN" sz="2400" b="1" dirty="0">
                <a:solidFill>
                  <a:srgbClr val="C00000"/>
                </a:solidFill>
              </a:rPr>
              <a:t>】</a:t>
            </a:r>
            <a:endParaRPr lang="en-US" altLang="zh-CN" sz="2400" i="1" dirty="0">
              <a:latin typeface="Cambria Math" panose="02040503050406030204" pitchFamily="18" charset="0"/>
            </a:endParaRPr>
          </a:p>
          <a:p>
            <a:pPr lvl="2" eaLnBrk="1" hangingPunct="1">
              <a:lnSpc>
                <a:spcPct val="130000"/>
              </a:lnSpc>
              <a:defRPr/>
            </a:pPr>
            <a:r>
              <a:rPr lang="en-US" altLang="zh-CN" sz="2400" dirty="0"/>
              <a:t>n=3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个物品）</a:t>
            </a:r>
            <a:endParaRPr lang="en-US" altLang="zh-CN" sz="2400" dirty="0"/>
          </a:p>
          <a:p>
            <a:pPr lvl="2" eaLnBrk="1" hangingPunct="1">
              <a:lnSpc>
                <a:spcPct val="130000"/>
              </a:lnSpc>
              <a:defRPr/>
            </a:pPr>
            <a:r>
              <a:rPr lang="en-US" altLang="zh-CN" sz="2400" dirty="0"/>
              <a:t>W=[100,10,20]      </a:t>
            </a:r>
            <a:r>
              <a:rPr lang="zh-CN" altLang="en-US" sz="2400" dirty="0"/>
              <a:t>重量</a:t>
            </a:r>
            <a:endParaRPr lang="en-US" altLang="zh-CN" sz="2400" dirty="0"/>
          </a:p>
          <a:p>
            <a:pPr lvl="2" eaLnBrk="1" hangingPunct="1">
              <a:lnSpc>
                <a:spcPct val="130000"/>
              </a:lnSpc>
              <a:defRPr/>
            </a:pPr>
            <a:r>
              <a:rPr lang="en-US" altLang="zh-CN" sz="2400" dirty="0"/>
              <a:t>P=[20,15,15]</a:t>
            </a:r>
            <a:r>
              <a:rPr lang="zh-CN" altLang="en-US" sz="2400" dirty="0"/>
              <a:t>         价值</a:t>
            </a:r>
            <a:endParaRPr lang="en-US" altLang="zh-CN" sz="2400" dirty="0"/>
          </a:p>
          <a:p>
            <a:pPr lvl="2" eaLnBrk="1" hangingPunct="1">
              <a:lnSpc>
                <a:spcPct val="130000"/>
              </a:lnSpc>
              <a:defRPr/>
            </a:pPr>
            <a:r>
              <a:rPr lang="en-US" altLang="zh-CN" sz="2400" dirty="0"/>
              <a:t>C=105</a:t>
            </a: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042988"/>
            <a:ext cx="3870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贪婪算法应用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背包问题</a:t>
            </a:r>
          </a:p>
        </p:txBody>
      </p:sp>
    </p:spTree>
    <p:extLst>
      <p:ext uri="{BB962C8B-B14F-4D97-AF65-F5344CB8AC3E}">
        <p14:creationId xmlns:p14="http://schemas.microsoft.com/office/powerpoint/2010/main" val="318831176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贪婪算法应用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615" y="1605543"/>
            <a:ext cx="10576175" cy="4363502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</a:rPr>
              <a:t>【</a:t>
            </a:r>
            <a:r>
              <a:rPr lang="zh-CN" altLang="en-US" sz="2400" b="1" dirty="0">
                <a:solidFill>
                  <a:srgbClr val="C00000"/>
                </a:solidFill>
              </a:rPr>
              <a:t>可能的贪婪准则</a:t>
            </a:r>
            <a:r>
              <a:rPr lang="en-US" altLang="zh-CN" sz="2400" b="1" dirty="0">
                <a:solidFill>
                  <a:srgbClr val="C00000"/>
                </a:solidFill>
              </a:rPr>
              <a:t>】</a:t>
            </a:r>
            <a:endParaRPr lang="en-US" altLang="zh-CN" sz="2400" i="1" dirty="0">
              <a:latin typeface="Cambria Math" panose="02040503050406030204" pitchFamily="18" charset="0"/>
            </a:endParaRPr>
          </a:p>
          <a:p>
            <a:pPr lvl="1" eaLnBrk="1" hangingPunct="1">
              <a:lnSpc>
                <a:spcPct val="130000"/>
              </a:lnSpc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）价值贪婪准则：从剩余的物品中选出可以装入背包最大的物品。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zh-CN" sz="2400" dirty="0"/>
              <a:t>                 </a:t>
            </a:r>
            <a:r>
              <a:rPr lang="zh-CN" altLang="en-US" sz="2400" dirty="0"/>
              <a:t>解：</a:t>
            </a:r>
            <a:r>
              <a:rPr lang="en-US" altLang="zh-CN" sz="2400" dirty="0"/>
              <a:t>x=[1,0,0]</a:t>
            </a:r>
            <a:r>
              <a:rPr lang="zh-CN" altLang="en-US" sz="2400" dirty="0"/>
              <a:t>，价值为</a:t>
            </a:r>
            <a:r>
              <a:rPr lang="en-US" altLang="zh-CN" sz="2400" dirty="0"/>
              <a:t>20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zh-CN" sz="2400" dirty="0"/>
              <a:t>          </a:t>
            </a:r>
            <a:r>
              <a:rPr lang="zh-CN" altLang="en-US" sz="2400" dirty="0"/>
              <a:t>最优解：</a:t>
            </a:r>
            <a:r>
              <a:rPr lang="en-US" altLang="zh-CN" sz="2400" dirty="0"/>
              <a:t>x=[0,1,1]</a:t>
            </a:r>
            <a:r>
              <a:rPr lang="zh-CN" altLang="en-US" sz="2400" dirty="0"/>
              <a:t>，价值为</a:t>
            </a:r>
            <a:r>
              <a:rPr lang="en-US" altLang="zh-CN" sz="2400" dirty="0"/>
              <a:t>30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）重量贪婪准则：从剩余的物品中选出可以装入背包的重量最小的物品。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zh-CN" sz="2400" dirty="0"/>
              <a:t>                </a:t>
            </a:r>
            <a:r>
              <a:rPr lang="zh-CN" altLang="en-US" sz="2400" dirty="0"/>
              <a:t>解：</a:t>
            </a:r>
            <a:r>
              <a:rPr lang="en-US" altLang="zh-CN" sz="2400" dirty="0"/>
              <a:t>n=2,w=[10,20], p=[5,100], c=25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zh-CN" sz="2400" dirty="0"/>
              <a:t>                       x=[1,0]</a:t>
            </a:r>
            <a:r>
              <a:rPr lang="zh-CN" altLang="en-US" sz="2400" dirty="0"/>
              <a:t>，最优解</a:t>
            </a:r>
            <a:r>
              <a:rPr lang="en-US" altLang="zh-CN" sz="2400" dirty="0"/>
              <a:t>[0,1]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）价值密度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/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zh-CN" altLang="en-US" sz="2400" dirty="0"/>
              <a:t>贪婪准则：选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/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zh-CN" altLang="en-US" sz="2400" dirty="0"/>
              <a:t>值最大的物品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zh-CN" sz="2400" dirty="0"/>
              <a:t>                </a:t>
            </a:r>
            <a:r>
              <a:rPr lang="zh-CN" altLang="en-US" sz="2400" dirty="0"/>
              <a:t>解：</a:t>
            </a:r>
            <a:r>
              <a:rPr lang="en-US" altLang="zh-CN" sz="2400" dirty="0"/>
              <a:t>n=3,w=[20,15,15],p=[40,25,25],c=30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/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endParaRPr lang="en-US" altLang="zh-CN" sz="2400" dirty="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042988"/>
            <a:ext cx="3870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贪婪算法应用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背包问题</a:t>
            </a:r>
          </a:p>
        </p:txBody>
      </p:sp>
    </p:spTree>
    <p:extLst>
      <p:ext uri="{BB962C8B-B14F-4D97-AF65-F5344CB8AC3E}">
        <p14:creationId xmlns:p14="http://schemas.microsoft.com/office/powerpoint/2010/main" val="548950474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贪婪算法应用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615" y="1605543"/>
            <a:ext cx="10576175" cy="999313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</a:rPr>
              <a:t>【</a:t>
            </a:r>
            <a:r>
              <a:rPr lang="zh-CN" altLang="en-US" sz="2400" b="1" dirty="0">
                <a:solidFill>
                  <a:srgbClr val="C00000"/>
                </a:solidFill>
              </a:rPr>
              <a:t>问题描述</a:t>
            </a:r>
            <a:r>
              <a:rPr lang="en-US" altLang="zh-CN" sz="2400" b="1" dirty="0">
                <a:solidFill>
                  <a:srgbClr val="C00000"/>
                </a:solidFill>
              </a:rPr>
              <a:t>】</a:t>
            </a:r>
            <a:r>
              <a:rPr lang="zh-CN" altLang="en-US" sz="2400" b="1" dirty="0"/>
              <a:t>一个复杂的工程，经常可以分解成一组简单的任务，任务完成了，整个工程也就完成了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042988"/>
            <a:ext cx="3870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贪婪算法应用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拓扑排序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BA7286B-2196-42AD-B621-63C59523E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29" y="3609020"/>
            <a:ext cx="10576175" cy="999313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</a:rPr>
              <a:t>【</a:t>
            </a:r>
            <a:r>
              <a:rPr lang="zh-CN" altLang="en-US" sz="2400" b="1" dirty="0">
                <a:solidFill>
                  <a:srgbClr val="C00000"/>
                </a:solidFill>
              </a:rPr>
              <a:t>具体案例</a:t>
            </a:r>
            <a:r>
              <a:rPr lang="en-US" altLang="zh-CN" sz="2400" b="1" dirty="0">
                <a:solidFill>
                  <a:srgbClr val="C00000"/>
                </a:solidFill>
              </a:rPr>
              <a:t>1】</a:t>
            </a:r>
            <a:r>
              <a:rPr lang="zh-CN" altLang="en-US" sz="2400" b="1" dirty="0">
                <a:solidFill>
                  <a:srgbClr val="C00000"/>
                </a:solidFill>
              </a:rPr>
              <a:t>离开宿舍前，你需要做哪些事情？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sz="2400" dirty="0"/>
              <a:t>起床，刷牙，洗脸，穿毛衣，穿外罩，穿罩裤，穿鞋子，离开宿舍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41449755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贪婪算法应用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96" name="Rectangle 90">
            <a:extLst>
              <a:ext uri="{FF2B5EF4-FFF2-40B4-BE49-F238E27FC236}">
                <a16:creationId xmlns:a16="http://schemas.microsoft.com/office/drawing/2014/main" id="{56FD6FAB-8C44-432B-AE80-ECB772493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940" y="1040470"/>
            <a:ext cx="12198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99" name="图片 7198">
            <a:extLst>
              <a:ext uri="{FF2B5EF4-FFF2-40B4-BE49-F238E27FC236}">
                <a16:creationId xmlns:a16="http://schemas.microsoft.com/office/drawing/2014/main" id="{92059E1A-8AAF-46E4-AE53-CD42063B9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1" t="23584" r="16312" b="27032"/>
          <a:stretch/>
        </p:blipFill>
        <p:spPr>
          <a:xfrm>
            <a:off x="707200" y="998729"/>
            <a:ext cx="10783950" cy="5040561"/>
          </a:xfrm>
          <a:prstGeom prst="rect">
            <a:avLst/>
          </a:prstGeom>
        </p:spPr>
      </p:pic>
      <p:sp>
        <p:nvSpPr>
          <p:cNvPr id="98" name="Rectangle 4">
            <a:extLst>
              <a:ext uri="{FF2B5EF4-FFF2-40B4-BE49-F238E27FC236}">
                <a16:creationId xmlns:a16="http://schemas.microsoft.com/office/drawing/2014/main" id="{3E01042F-91D0-4648-9489-CD7037F5E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005" y="327102"/>
            <a:ext cx="75608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具体案例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：大学毕业前，你需要完成哪些课程学习？</a:t>
            </a:r>
          </a:p>
        </p:txBody>
      </p:sp>
    </p:spTree>
    <p:extLst>
      <p:ext uri="{BB962C8B-B14F-4D97-AF65-F5344CB8AC3E}">
        <p14:creationId xmlns:p14="http://schemas.microsoft.com/office/powerpoint/2010/main" val="2423110058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贪婪算法应用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615" y="1605543"/>
            <a:ext cx="10576175" cy="519181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</a:rPr>
              <a:t>【</a:t>
            </a:r>
            <a:r>
              <a:rPr lang="zh-CN" altLang="en-US" sz="2400" b="1" dirty="0">
                <a:solidFill>
                  <a:srgbClr val="C00000"/>
                </a:solidFill>
              </a:rPr>
              <a:t>具体案例</a:t>
            </a:r>
            <a:r>
              <a:rPr lang="en-US" altLang="zh-CN" sz="2400" b="1" dirty="0">
                <a:solidFill>
                  <a:srgbClr val="C00000"/>
                </a:solidFill>
              </a:rPr>
              <a:t>3】</a:t>
            </a:r>
            <a:r>
              <a:rPr lang="zh-CN" altLang="en-US" sz="2400" b="1" dirty="0"/>
              <a:t>承办全国信息奥赛河北赛区复赛工作</a:t>
            </a:r>
            <a:r>
              <a:rPr lang="zh-CN" altLang="en-US" sz="2400" b="1" dirty="0">
                <a:solidFill>
                  <a:srgbClr val="C00000"/>
                </a:solidFill>
              </a:rPr>
              <a:t>。</a:t>
            </a:r>
            <a:endParaRPr lang="en-US" altLang="zh-CN" sz="2400" dirty="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042988"/>
            <a:ext cx="3870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贪婪算法应用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拓扑排序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ED24C39-E182-41B5-BC99-ED6DDA9A973D}"/>
              </a:ext>
            </a:extLst>
          </p:cNvPr>
          <p:cNvGrpSpPr/>
          <p:nvPr/>
        </p:nvGrpSpPr>
        <p:grpSpPr>
          <a:xfrm>
            <a:off x="1294771" y="2215195"/>
            <a:ext cx="10024984" cy="3799268"/>
            <a:chOff x="872122" y="2215195"/>
            <a:chExt cx="10024984" cy="379926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71854FF-38B0-44A2-AEA9-985D130E21BA}"/>
                </a:ext>
              </a:extLst>
            </p:cNvPr>
            <p:cNvSpPr/>
            <p:nvPr/>
          </p:nvSpPr>
          <p:spPr>
            <a:xfrm>
              <a:off x="1553670" y="3376982"/>
              <a:ext cx="720080" cy="40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报名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089BF7C-47E6-44B7-B1C0-C1206D9EFEC7}"/>
                </a:ext>
              </a:extLst>
            </p:cNvPr>
            <p:cNvSpPr/>
            <p:nvPr/>
          </p:nvSpPr>
          <p:spPr>
            <a:xfrm>
              <a:off x="4402185" y="2583982"/>
              <a:ext cx="1159895" cy="398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做胸牌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B4B3A55-F1F9-44B3-A26F-BB6B82AB6278}"/>
                </a:ext>
              </a:extLst>
            </p:cNvPr>
            <p:cNvSpPr/>
            <p:nvPr/>
          </p:nvSpPr>
          <p:spPr>
            <a:xfrm>
              <a:off x="4402185" y="3148225"/>
              <a:ext cx="1159895" cy="398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监考安排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D49CE9C-EFD7-4651-9A46-EEBCC570F814}"/>
                </a:ext>
              </a:extLst>
            </p:cNvPr>
            <p:cNvSpPr/>
            <p:nvPr/>
          </p:nvSpPr>
          <p:spPr>
            <a:xfrm>
              <a:off x="4402185" y="3693800"/>
              <a:ext cx="1159895" cy="398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座位安排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409BC01-8CD3-44BA-909A-EB2A6469CAF3}"/>
                </a:ext>
              </a:extLst>
            </p:cNvPr>
            <p:cNvSpPr/>
            <p:nvPr/>
          </p:nvSpPr>
          <p:spPr>
            <a:xfrm>
              <a:off x="7255700" y="2613781"/>
              <a:ext cx="1159895" cy="398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发胸牌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B14319-DA09-4A90-AB98-715E2031CB68}"/>
                </a:ext>
              </a:extLst>
            </p:cNvPr>
            <p:cNvSpPr/>
            <p:nvPr/>
          </p:nvSpPr>
          <p:spPr>
            <a:xfrm>
              <a:off x="7255700" y="3803908"/>
              <a:ext cx="1159895" cy="398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现场考试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B63D4A7-BE21-4116-ACFA-7CF950CAD46F}"/>
                </a:ext>
              </a:extLst>
            </p:cNvPr>
            <p:cNvSpPr/>
            <p:nvPr/>
          </p:nvSpPr>
          <p:spPr>
            <a:xfrm>
              <a:off x="9737211" y="3670690"/>
              <a:ext cx="1159895" cy="398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提交作品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A3C3F33-A05C-4151-A022-D09ED4174AD4}"/>
                </a:ext>
              </a:extLst>
            </p:cNvPr>
            <p:cNvSpPr/>
            <p:nvPr/>
          </p:nvSpPr>
          <p:spPr>
            <a:xfrm>
              <a:off x="1194682" y="4470257"/>
              <a:ext cx="1159895" cy="398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安装环境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0C7C1D1-5341-4D5F-B4CE-E8C468E3B77E}"/>
                </a:ext>
              </a:extLst>
            </p:cNvPr>
            <p:cNvSpPr/>
            <p:nvPr/>
          </p:nvSpPr>
          <p:spPr>
            <a:xfrm>
              <a:off x="1194682" y="5055322"/>
              <a:ext cx="1159895" cy="398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考生须知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0C908C8-E043-4CC6-BE37-8F6FA1362AF0}"/>
                </a:ext>
              </a:extLst>
            </p:cNvPr>
            <p:cNvSpPr/>
            <p:nvPr/>
          </p:nvSpPr>
          <p:spPr>
            <a:xfrm>
              <a:off x="1194682" y="5615560"/>
              <a:ext cx="1159895" cy="398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监考须知</a:t>
              </a:r>
            </a:p>
          </p:txBody>
        </p:sp>
        <p:sp>
          <p:nvSpPr>
            <p:cNvPr id="7168" name="矩形 7167">
              <a:extLst>
                <a:ext uri="{FF2B5EF4-FFF2-40B4-BE49-F238E27FC236}">
                  <a16:creationId xmlns:a16="http://schemas.microsoft.com/office/drawing/2014/main" id="{6B10F3C6-1A1C-4616-B886-7FC19E4E6E55}"/>
                </a:ext>
              </a:extLst>
            </p:cNvPr>
            <p:cNvSpPr/>
            <p:nvPr/>
          </p:nvSpPr>
          <p:spPr>
            <a:xfrm>
              <a:off x="4388985" y="4853554"/>
              <a:ext cx="1159895" cy="398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打印资料</a:t>
              </a:r>
            </a:p>
          </p:txBody>
        </p:sp>
        <p:sp>
          <p:nvSpPr>
            <p:cNvPr id="7170" name="矩形 7169">
              <a:extLst>
                <a:ext uri="{FF2B5EF4-FFF2-40B4-BE49-F238E27FC236}">
                  <a16:creationId xmlns:a16="http://schemas.microsoft.com/office/drawing/2014/main" id="{C1A72A8F-8248-438C-A7B3-F536B4F31961}"/>
                </a:ext>
              </a:extLst>
            </p:cNvPr>
            <p:cNvSpPr/>
            <p:nvPr/>
          </p:nvSpPr>
          <p:spPr>
            <a:xfrm>
              <a:off x="7352999" y="5334486"/>
              <a:ext cx="1159895" cy="398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现场应急</a:t>
              </a:r>
            </a:p>
          </p:txBody>
        </p:sp>
        <p:cxnSp>
          <p:nvCxnSpPr>
            <p:cNvPr id="7173" name="直接箭头连接符 7172">
              <a:extLst>
                <a:ext uri="{FF2B5EF4-FFF2-40B4-BE49-F238E27FC236}">
                  <a16:creationId xmlns:a16="http://schemas.microsoft.com/office/drawing/2014/main" id="{3BD4B01F-F0A0-46E1-99CA-243693B7341F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 flipV="1">
              <a:off x="2273750" y="2783434"/>
              <a:ext cx="2128435" cy="796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4FD98274-BA3F-4B9D-9955-480093E5A630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2003721" y="3347677"/>
              <a:ext cx="2398464" cy="30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880FE372-7B0C-4A6C-A6F2-8D0B9506258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012062" y="3629089"/>
              <a:ext cx="2390123" cy="264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5815809-0657-41AF-A937-55603A67342D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5538791" y="2783434"/>
              <a:ext cx="1716909" cy="297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8" name="直接箭头连接符 7177">
              <a:extLst>
                <a:ext uri="{FF2B5EF4-FFF2-40B4-BE49-F238E27FC236}">
                  <a16:creationId xmlns:a16="http://schemas.microsoft.com/office/drawing/2014/main" id="{C24D9CC1-52B0-4E90-B9A0-698F8EC61D6B}"/>
                </a:ext>
              </a:extLst>
            </p:cNvPr>
            <p:cNvCxnSpPr>
              <a:stCxn id="5" idx="3"/>
              <a:endCxn id="10" idx="1"/>
            </p:cNvCxnSpPr>
            <p:nvPr/>
          </p:nvCxnSpPr>
          <p:spPr>
            <a:xfrm>
              <a:off x="5562080" y="3347677"/>
              <a:ext cx="1693620" cy="65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9B21BCA0-E89B-4DD8-9483-EBD9C2E6B776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5562080" y="3893252"/>
              <a:ext cx="1693620" cy="1101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CAF157DC-2F48-4BE3-9661-32E27CCD80C6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2338659" y="4003360"/>
              <a:ext cx="4917041" cy="714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1A151CF-1EB0-46D1-BD3C-562CF4073382}"/>
                </a:ext>
              </a:extLst>
            </p:cNvPr>
            <p:cNvCxnSpPr>
              <a:cxnSpLocks/>
              <a:endCxn id="7168" idx="1"/>
            </p:cNvCxnSpPr>
            <p:nvPr/>
          </p:nvCxnSpPr>
          <p:spPr>
            <a:xfrm>
              <a:off x="2346236" y="4728916"/>
              <a:ext cx="2042749" cy="324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49E38F0-7E53-49F9-B339-46B3ED6CD328}"/>
                </a:ext>
              </a:extLst>
            </p:cNvPr>
            <p:cNvCxnSpPr>
              <a:cxnSpLocks/>
              <a:endCxn id="7168" idx="1"/>
            </p:cNvCxnSpPr>
            <p:nvPr/>
          </p:nvCxnSpPr>
          <p:spPr>
            <a:xfrm flipV="1">
              <a:off x="2338659" y="5053006"/>
              <a:ext cx="2050326" cy="2975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5396B41E-960E-40A7-9017-94305D058AC1}"/>
                </a:ext>
              </a:extLst>
            </p:cNvPr>
            <p:cNvCxnSpPr>
              <a:cxnSpLocks/>
              <a:endCxn id="7168" idx="1"/>
            </p:cNvCxnSpPr>
            <p:nvPr/>
          </p:nvCxnSpPr>
          <p:spPr>
            <a:xfrm flipV="1">
              <a:off x="2398715" y="5053006"/>
              <a:ext cx="1990270" cy="67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1D81BEF1-F966-41E1-851F-48AC2BD9CC88}"/>
                </a:ext>
              </a:extLst>
            </p:cNvPr>
            <p:cNvCxnSpPr>
              <a:cxnSpLocks/>
              <a:endCxn id="7170" idx="1"/>
            </p:cNvCxnSpPr>
            <p:nvPr/>
          </p:nvCxnSpPr>
          <p:spPr>
            <a:xfrm>
              <a:off x="5532962" y="5066230"/>
              <a:ext cx="1820037" cy="4677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11716FC4-EFB9-48F5-9E8D-3C2DF375D1F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8415595" y="3870142"/>
              <a:ext cx="1321616" cy="1710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AAB59761-9505-44F8-90E4-8930C25CC619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8356644" y="3870142"/>
              <a:ext cx="1380567" cy="1332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0C5CA174-3926-493F-B929-840C73B6191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8356644" y="2846351"/>
              <a:ext cx="1380567" cy="1023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89" name="文本框 7188">
              <a:extLst>
                <a:ext uri="{FF2B5EF4-FFF2-40B4-BE49-F238E27FC236}">
                  <a16:creationId xmlns:a16="http://schemas.microsoft.com/office/drawing/2014/main" id="{0B58BE92-4CD4-439B-86A8-AAB21609D79B}"/>
                </a:ext>
              </a:extLst>
            </p:cNvPr>
            <p:cNvSpPr txBox="1"/>
            <p:nvPr/>
          </p:nvSpPr>
          <p:spPr>
            <a:xfrm>
              <a:off x="6869623" y="3451368"/>
              <a:ext cx="585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10</a:t>
              </a:r>
              <a:endParaRPr lang="zh-CN" altLang="en-US" sz="2000" dirty="0"/>
            </a:p>
          </p:txBody>
        </p:sp>
        <p:sp>
          <p:nvSpPr>
            <p:cNvPr id="7190" name="文本框 7189">
              <a:extLst>
                <a:ext uri="{FF2B5EF4-FFF2-40B4-BE49-F238E27FC236}">
                  <a16:creationId xmlns:a16="http://schemas.microsoft.com/office/drawing/2014/main" id="{C804F46D-DAFA-4E55-9212-61AB8E7DC919}"/>
                </a:ext>
              </a:extLst>
            </p:cNvPr>
            <p:cNvSpPr txBox="1"/>
            <p:nvPr/>
          </p:nvSpPr>
          <p:spPr>
            <a:xfrm>
              <a:off x="919163" y="4207787"/>
              <a:ext cx="585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2</a:t>
              </a:r>
              <a:endParaRPr lang="zh-CN" altLang="en-US" sz="2000" dirty="0"/>
            </a:p>
          </p:txBody>
        </p:sp>
        <p:sp>
          <p:nvSpPr>
            <p:cNvPr id="7191" name="文本框 7190">
              <a:extLst>
                <a:ext uri="{FF2B5EF4-FFF2-40B4-BE49-F238E27FC236}">
                  <a16:creationId xmlns:a16="http://schemas.microsoft.com/office/drawing/2014/main" id="{2A019BB7-F9E3-48F7-AFC2-14F47C92F9E0}"/>
                </a:ext>
              </a:extLst>
            </p:cNvPr>
            <p:cNvSpPr txBox="1"/>
            <p:nvPr/>
          </p:nvSpPr>
          <p:spPr>
            <a:xfrm>
              <a:off x="873998" y="4954586"/>
              <a:ext cx="585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3</a:t>
              </a:r>
              <a:endParaRPr lang="zh-CN" altLang="en-US" sz="2000" dirty="0"/>
            </a:p>
          </p:txBody>
        </p:sp>
        <p:sp>
          <p:nvSpPr>
            <p:cNvPr id="7193" name="文本框 7192">
              <a:extLst>
                <a:ext uri="{FF2B5EF4-FFF2-40B4-BE49-F238E27FC236}">
                  <a16:creationId xmlns:a16="http://schemas.microsoft.com/office/drawing/2014/main" id="{7DC51403-A0A2-4206-A7C5-D5BF29D3E27C}"/>
                </a:ext>
              </a:extLst>
            </p:cNvPr>
            <p:cNvSpPr txBox="1"/>
            <p:nvPr/>
          </p:nvSpPr>
          <p:spPr>
            <a:xfrm>
              <a:off x="872122" y="5556461"/>
              <a:ext cx="585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4</a:t>
              </a:r>
              <a:endParaRPr lang="zh-CN" altLang="en-US" sz="2000" dirty="0"/>
            </a:p>
          </p:txBody>
        </p:sp>
        <p:sp>
          <p:nvSpPr>
            <p:cNvPr id="7194" name="文本框 7193">
              <a:extLst>
                <a:ext uri="{FF2B5EF4-FFF2-40B4-BE49-F238E27FC236}">
                  <a16:creationId xmlns:a16="http://schemas.microsoft.com/office/drawing/2014/main" id="{AD60F96F-E1E8-4C53-B7B0-C5776BD01086}"/>
                </a:ext>
              </a:extLst>
            </p:cNvPr>
            <p:cNvSpPr txBox="1"/>
            <p:nvPr/>
          </p:nvSpPr>
          <p:spPr>
            <a:xfrm>
              <a:off x="4052002" y="2372640"/>
              <a:ext cx="585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5</a:t>
              </a:r>
              <a:endParaRPr lang="zh-CN" altLang="en-US" sz="2000" dirty="0"/>
            </a:p>
          </p:txBody>
        </p:sp>
        <p:sp>
          <p:nvSpPr>
            <p:cNvPr id="7195" name="文本框 7194">
              <a:extLst>
                <a:ext uri="{FF2B5EF4-FFF2-40B4-BE49-F238E27FC236}">
                  <a16:creationId xmlns:a16="http://schemas.microsoft.com/office/drawing/2014/main" id="{80C7F14C-8E9F-4ED4-BD11-78750BE8D145}"/>
                </a:ext>
              </a:extLst>
            </p:cNvPr>
            <p:cNvSpPr txBox="1"/>
            <p:nvPr/>
          </p:nvSpPr>
          <p:spPr>
            <a:xfrm>
              <a:off x="4052002" y="3034309"/>
              <a:ext cx="503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6</a:t>
              </a:r>
              <a:endParaRPr lang="zh-CN" altLang="en-US" sz="2000" dirty="0"/>
            </a:p>
          </p:txBody>
        </p:sp>
        <p:sp>
          <p:nvSpPr>
            <p:cNvPr id="7196" name="文本框 7195">
              <a:extLst>
                <a:ext uri="{FF2B5EF4-FFF2-40B4-BE49-F238E27FC236}">
                  <a16:creationId xmlns:a16="http://schemas.microsoft.com/office/drawing/2014/main" id="{A0196B45-D36C-4760-AC3C-863D739D55A1}"/>
                </a:ext>
              </a:extLst>
            </p:cNvPr>
            <p:cNvSpPr txBox="1"/>
            <p:nvPr/>
          </p:nvSpPr>
          <p:spPr>
            <a:xfrm>
              <a:off x="4075059" y="3855699"/>
              <a:ext cx="585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7</a:t>
              </a:r>
              <a:endParaRPr lang="zh-CN" altLang="en-US" sz="2000" dirty="0"/>
            </a:p>
          </p:txBody>
        </p:sp>
        <p:sp>
          <p:nvSpPr>
            <p:cNvPr id="7197" name="文本框 7196">
              <a:extLst>
                <a:ext uri="{FF2B5EF4-FFF2-40B4-BE49-F238E27FC236}">
                  <a16:creationId xmlns:a16="http://schemas.microsoft.com/office/drawing/2014/main" id="{73397BED-AD81-476C-A565-5616EAE1CED0}"/>
                </a:ext>
              </a:extLst>
            </p:cNvPr>
            <p:cNvSpPr txBox="1"/>
            <p:nvPr/>
          </p:nvSpPr>
          <p:spPr>
            <a:xfrm>
              <a:off x="4081261" y="4601137"/>
              <a:ext cx="4890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8</a:t>
              </a:r>
              <a:endParaRPr lang="zh-CN" altLang="en-US" sz="2000" dirty="0"/>
            </a:p>
          </p:txBody>
        </p:sp>
        <p:sp>
          <p:nvSpPr>
            <p:cNvPr id="7198" name="文本框 7197">
              <a:extLst>
                <a:ext uri="{FF2B5EF4-FFF2-40B4-BE49-F238E27FC236}">
                  <a16:creationId xmlns:a16="http://schemas.microsoft.com/office/drawing/2014/main" id="{A8855A43-374C-458E-8576-919DBA4CE62A}"/>
                </a:ext>
              </a:extLst>
            </p:cNvPr>
            <p:cNvSpPr txBox="1"/>
            <p:nvPr/>
          </p:nvSpPr>
          <p:spPr>
            <a:xfrm>
              <a:off x="6962212" y="2215195"/>
              <a:ext cx="585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9</a:t>
              </a:r>
              <a:endParaRPr lang="zh-CN" altLang="en-US" sz="2000" dirty="0"/>
            </a:p>
          </p:txBody>
        </p:sp>
        <p:sp>
          <p:nvSpPr>
            <p:cNvPr id="7199" name="文本框 7198">
              <a:extLst>
                <a:ext uri="{FF2B5EF4-FFF2-40B4-BE49-F238E27FC236}">
                  <a16:creationId xmlns:a16="http://schemas.microsoft.com/office/drawing/2014/main" id="{E2D44AE5-1BC7-4EA1-8585-0F1EB54E6AAD}"/>
                </a:ext>
              </a:extLst>
            </p:cNvPr>
            <p:cNvSpPr txBox="1"/>
            <p:nvPr/>
          </p:nvSpPr>
          <p:spPr>
            <a:xfrm>
              <a:off x="1112658" y="3066228"/>
              <a:ext cx="585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4177081-E479-49A2-8036-22C54CAB63B0}"/>
                </a:ext>
              </a:extLst>
            </p:cNvPr>
            <p:cNvSpPr txBox="1"/>
            <p:nvPr/>
          </p:nvSpPr>
          <p:spPr>
            <a:xfrm>
              <a:off x="6962211" y="5057793"/>
              <a:ext cx="585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11</a:t>
              </a:r>
              <a:endParaRPr lang="zh-CN" altLang="en-US" sz="20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69C1B08-9264-4C54-9B5B-C625A8ECD063}"/>
                </a:ext>
              </a:extLst>
            </p:cNvPr>
            <p:cNvSpPr txBox="1"/>
            <p:nvPr/>
          </p:nvSpPr>
          <p:spPr>
            <a:xfrm>
              <a:off x="9520817" y="3162525"/>
              <a:ext cx="585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12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70791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贪婪算法应用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610" y="1088740"/>
            <a:ext cx="10576175" cy="2442913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</a:rPr>
              <a:t>【</a:t>
            </a:r>
            <a:r>
              <a:rPr lang="zh-CN" altLang="en-US" sz="2400" b="1" dirty="0">
                <a:solidFill>
                  <a:srgbClr val="C00000"/>
                </a:solidFill>
              </a:rPr>
              <a:t>拓扑排序</a:t>
            </a:r>
            <a:r>
              <a:rPr lang="en-US" altLang="zh-CN" sz="2400" b="1" dirty="0">
                <a:solidFill>
                  <a:srgbClr val="C00000"/>
                </a:solidFill>
              </a:rPr>
              <a:t>】</a:t>
            </a:r>
          </a:p>
          <a:p>
            <a:pPr lvl="2" eaLnBrk="1" hangingPunct="1">
              <a:lnSpc>
                <a:spcPct val="130000"/>
              </a:lnSpc>
              <a:defRPr/>
            </a:pPr>
            <a:r>
              <a:rPr lang="zh-CN" altLang="en-US" sz="2400" dirty="0">
                <a:latin typeface="Cambria Math" panose="02040503050406030204" pitchFamily="18" charset="0"/>
              </a:rPr>
              <a:t>任务有向边的任意一边，</a:t>
            </a:r>
            <a:r>
              <a:rPr lang="en-US" altLang="zh-CN" sz="2400" dirty="0" err="1">
                <a:latin typeface="Cambria Math" panose="02040503050406030204" pitchFamily="18" charset="0"/>
              </a:rPr>
              <a:t>i</a:t>
            </a:r>
            <a:r>
              <a:rPr lang="zh-CN" altLang="en-US" sz="2400" dirty="0">
                <a:latin typeface="Cambria Math" panose="02040503050406030204" pitchFamily="18" charset="0"/>
              </a:rPr>
              <a:t>一定出现在</a:t>
            </a:r>
            <a:r>
              <a:rPr lang="en-US" altLang="zh-CN" sz="2400" dirty="0">
                <a:latin typeface="Cambria Math" panose="02040503050406030204" pitchFamily="18" charset="0"/>
              </a:rPr>
              <a:t>j</a:t>
            </a:r>
            <a:r>
              <a:rPr lang="zh-CN" altLang="en-US" sz="2400" dirty="0">
                <a:latin typeface="Cambria Math" panose="02040503050406030204" pitchFamily="18" charset="0"/>
              </a:rPr>
              <a:t>之前，这种序列称为拓扑序列。根据任务有向图建立拓扑序列的过程称为拓扑排序。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lvl="2" eaLnBrk="1" hangingPunct="1">
              <a:lnSpc>
                <a:spcPct val="130000"/>
              </a:lnSpc>
              <a:defRPr/>
            </a:pPr>
            <a:endParaRPr lang="en-US" altLang="zh-CN" sz="2400" dirty="0">
              <a:latin typeface="Cambria Math" panose="02040503050406030204" pitchFamily="18" charset="0"/>
            </a:endParaRPr>
          </a:p>
          <a:p>
            <a:pPr lvl="2" eaLnBrk="1" hangingPunct="1">
              <a:lnSpc>
                <a:spcPct val="130000"/>
              </a:lnSpc>
              <a:defRPr/>
            </a:pPr>
            <a:r>
              <a:rPr lang="zh-CN" altLang="en-US" sz="2400" dirty="0">
                <a:latin typeface="Cambria Math" panose="02040503050406030204" pitchFamily="18" charset="0"/>
              </a:rPr>
              <a:t>拓扑序列可以有多个。</a:t>
            </a:r>
            <a:endParaRPr lang="en-US" altLang="zh-CN" sz="24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5145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贪婪算法应用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505" y="1063569"/>
            <a:ext cx="10576175" cy="1479444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</a:rPr>
              <a:t>【AOV</a:t>
            </a:r>
            <a:r>
              <a:rPr lang="zh-CN" altLang="en-US" sz="2400" b="1" dirty="0">
                <a:solidFill>
                  <a:srgbClr val="C00000"/>
                </a:solidFill>
              </a:rPr>
              <a:t>网络</a:t>
            </a:r>
            <a:r>
              <a:rPr lang="en-US" altLang="zh-CN" sz="2400" b="1" dirty="0">
                <a:solidFill>
                  <a:srgbClr val="C00000"/>
                </a:solidFill>
              </a:rPr>
              <a:t>】</a:t>
            </a:r>
            <a:r>
              <a:rPr lang="en-US" altLang="zh-CN" sz="2400" dirty="0"/>
              <a:t>Activity on Vertex</a:t>
            </a:r>
            <a:r>
              <a:rPr lang="zh-CN" altLang="en-US" sz="2400" dirty="0"/>
              <a:t>网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zh-CN" altLang="en-US" sz="2400" dirty="0"/>
              <a:t>任务和任务的先后顺序可用有向图表示</a:t>
            </a:r>
            <a:r>
              <a:rPr lang="en-US" altLang="zh-CN" sz="2400" dirty="0"/>
              <a:t>----</a:t>
            </a:r>
            <a:r>
              <a:rPr lang="zh-CN" altLang="en-US" sz="2400" dirty="0"/>
              <a:t>顶点活动是网络顶点</a:t>
            </a:r>
            <a:r>
              <a:rPr lang="en-US" altLang="zh-CN" sz="2400" dirty="0"/>
              <a:t>---</a:t>
            </a:r>
            <a:r>
              <a:rPr lang="zh-CN" altLang="en-US" sz="2400" dirty="0"/>
              <a:t>任务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zh-CN" altLang="en-US" sz="2400" dirty="0"/>
              <a:t>有向边</a:t>
            </a:r>
            <a:r>
              <a:rPr lang="en-US" altLang="zh-CN" sz="2400" dirty="0"/>
              <a:t>&lt;</a:t>
            </a:r>
            <a:r>
              <a:rPr lang="en-US" altLang="zh-CN" sz="2400" dirty="0" err="1"/>
              <a:t>i,j</a:t>
            </a:r>
            <a:r>
              <a:rPr lang="en-US" altLang="zh-CN" sz="2400" dirty="0"/>
              <a:t>&gt;---</a:t>
            </a:r>
            <a:r>
              <a:rPr lang="zh-CN" altLang="en-US" sz="2400" dirty="0"/>
              <a:t>表示先后关系：任务</a:t>
            </a:r>
            <a:r>
              <a:rPr lang="en-US" altLang="zh-CN" sz="2400" dirty="0"/>
              <a:t>j</a:t>
            </a:r>
            <a:r>
              <a:rPr lang="zh-CN" altLang="en-US" sz="2400" dirty="0"/>
              <a:t>开始前任务</a:t>
            </a:r>
            <a:r>
              <a:rPr lang="en-US" altLang="zh-CN" sz="2400" dirty="0" err="1"/>
              <a:t>i</a:t>
            </a:r>
            <a:r>
              <a:rPr lang="zh-CN" altLang="en-US" sz="2400" dirty="0"/>
              <a:t>必须完成</a:t>
            </a:r>
            <a:endParaRPr lang="en-US" altLang="zh-CN" sz="2400" dirty="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015" y="308917"/>
            <a:ext cx="3870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贪婪算法应用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拓扑排序</a:t>
            </a:r>
          </a:p>
        </p:txBody>
      </p:sp>
      <p:pic>
        <p:nvPicPr>
          <p:cNvPr id="9218" name="Picture 2" descr="查看源图像">
            <a:extLst>
              <a:ext uri="{FF2B5EF4-FFF2-40B4-BE49-F238E27FC236}">
                <a16:creationId xmlns:a16="http://schemas.microsoft.com/office/drawing/2014/main" id="{254B6BEE-D83F-45BA-A899-FA339AD10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9" b="21788"/>
          <a:stretch/>
        </p:blipFill>
        <p:spPr bwMode="auto">
          <a:xfrm>
            <a:off x="2267434" y="2551998"/>
            <a:ext cx="7663481" cy="27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0E4EE386-2671-47D0-AC3C-8021E0670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625" y="5212314"/>
            <a:ext cx="10576175" cy="522451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zh-CN" altLang="en-US" sz="2400" dirty="0"/>
              <a:t>拓扑序列：</a:t>
            </a:r>
            <a:r>
              <a:rPr lang="en-US" altLang="zh-CN" sz="2400" dirty="0"/>
              <a:t>B  C  A   D  G  E  F  </a:t>
            </a:r>
            <a:r>
              <a:rPr lang="zh-CN" altLang="en-US" sz="2400" dirty="0"/>
              <a:t>或  </a:t>
            </a:r>
            <a:r>
              <a:rPr lang="en-US" altLang="zh-CN" sz="2400" dirty="0"/>
              <a:t>B C A G E F D</a:t>
            </a:r>
          </a:p>
        </p:txBody>
      </p:sp>
    </p:spTree>
    <p:extLst>
      <p:ext uri="{BB962C8B-B14F-4D97-AF65-F5344CB8AC3E}">
        <p14:creationId xmlns:p14="http://schemas.microsoft.com/office/powerpoint/2010/main" val="382390674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D6858E-73A6-47EB-981B-DC6EBFF92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201" y="233645"/>
            <a:ext cx="192876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defRPr/>
            </a:pPr>
            <a:r>
              <a:rPr lang="zh-CN" altLang="en-US" sz="2995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学习目标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7409B35-C3A2-4341-972D-EDDA5A92C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1" y="2247900"/>
            <a:ext cx="620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409" lvl="1" indent="0" eaLnBrk="1" hangingPunct="1">
              <a:lnSpc>
                <a:spcPct val="125000"/>
              </a:lnSpc>
              <a:buNone/>
              <a:defRPr/>
            </a:pPr>
            <a:r>
              <a:rPr lang="zh-CN" altLang="en-US" sz="209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本节课结束时，学生能够： </a:t>
            </a:r>
            <a:endParaRPr lang="en-US" altLang="zh-CN" sz="2097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5000"/>
              </a:lnSpc>
              <a:buFontTx/>
              <a:buBlip>
                <a:blip r:embed="rId2"/>
              </a:buBlip>
              <a:defRPr/>
            </a:pPr>
            <a:r>
              <a:rPr lang="zh-CN" altLang="en-US" sz="209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说出最优化问题中所包含的四个方面</a:t>
            </a:r>
            <a:endParaRPr lang="en-US" altLang="zh-CN" sz="2097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5000"/>
              </a:lnSpc>
              <a:buFontTx/>
              <a:buBlip>
                <a:blip r:embed="rId2"/>
              </a:buBlip>
              <a:defRPr/>
            </a:pPr>
            <a:r>
              <a:rPr lang="en-US" altLang="zh-CN" sz="209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9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领会贪婪算法的思想</a:t>
            </a:r>
            <a:endParaRPr lang="en-US" altLang="zh-CN" sz="2097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5000"/>
              </a:lnSpc>
              <a:buFontTx/>
              <a:buBlip>
                <a:blip r:embed="rId2"/>
              </a:buBlip>
              <a:defRPr/>
            </a:pPr>
            <a:r>
              <a:rPr lang="zh-CN" altLang="en-US" sz="209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对一个实际问题设计出合适的贪婪准则</a:t>
            </a:r>
          </a:p>
        </p:txBody>
      </p:sp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1E5F7166-3071-4CB8-BE36-CD88B2AA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90564" y="2498673"/>
            <a:ext cx="2426793" cy="16988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贪婪算法应用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015" y="308917"/>
            <a:ext cx="63907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贪婪算法应用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拓扑排序代码实现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9B87D5-5390-4A79-9AB9-4271C111CD14}"/>
              </a:ext>
            </a:extLst>
          </p:cNvPr>
          <p:cNvSpPr/>
          <p:nvPr/>
        </p:nvSpPr>
        <p:spPr>
          <a:xfrm>
            <a:off x="248525" y="1022532"/>
            <a:ext cx="5175574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dirty="0"/>
              <a:t>bool topologicalOrder(int *theOrder)</a:t>
            </a:r>
          </a:p>
          <a:p>
            <a:r>
              <a:rPr lang="zh-CN" altLang="en-US" sz="2000" dirty="0"/>
              <a:t>      { if (!directed())</a:t>
            </a:r>
          </a:p>
          <a:p>
            <a:r>
              <a:rPr lang="zh-CN" altLang="en-US" sz="2000" dirty="0"/>
              <a:t>            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&lt;&lt;“</a:t>
            </a:r>
            <a:r>
              <a:rPr lang="zh-CN" altLang="en-US" sz="2000" dirty="0"/>
              <a:t>不是有向图</a:t>
            </a:r>
            <a:r>
              <a:rPr lang="en-US" altLang="zh-CN" sz="2000" dirty="0"/>
              <a:t>”&lt;&lt;</a:t>
            </a:r>
            <a:r>
              <a:rPr lang="en-US" altLang="zh-CN" sz="2000" dirty="0" err="1"/>
              <a:t>endl</a:t>
            </a:r>
            <a:r>
              <a:rPr lang="en-US" altLang="zh-CN" sz="2000" dirty="0"/>
              <a:t>;</a:t>
            </a:r>
            <a:endParaRPr lang="zh-CN" altLang="en-US" sz="2000" dirty="0"/>
          </a:p>
          <a:p>
            <a:r>
              <a:rPr lang="zh-CN" altLang="en-US" sz="2000" dirty="0"/>
              <a:t>   </a:t>
            </a:r>
          </a:p>
          <a:p>
            <a:r>
              <a:rPr lang="zh-CN" altLang="en-US" sz="2000" dirty="0"/>
              <a:t>         int n = numberOfVertices();</a:t>
            </a:r>
          </a:p>
          <a:p>
            <a:r>
              <a:rPr lang="zh-CN" altLang="en-US" sz="2000" dirty="0"/>
              <a:t>         </a:t>
            </a:r>
          </a:p>
          <a:p>
            <a:r>
              <a:rPr lang="zh-CN" altLang="en-US" sz="2000" dirty="0"/>
              <a:t>         int *inDegree = new int [n + 1];</a:t>
            </a:r>
          </a:p>
          <a:p>
            <a:r>
              <a:rPr lang="zh-CN" altLang="en-US" sz="2000" dirty="0"/>
              <a:t>         fill(inDegree + 1, inDegree + n + 1, 0);</a:t>
            </a:r>
          </a:p>
          <a:p>
            <a:r>
              <a:rPr lang="zh-CN" altLang="en-US" sz="2000" dirty="0"/>
              <a:t>         for (int i = 1; i &lt;= n; i++)</a:t>
            </a:r>
          </a:p>
          <a:p>
            <a:r>
              <a:rPr lang="zh-CN" altLang="en-US" sz="2000" dirty="0"/>
              <a:t>         {  vertexIterator&lt;T&gt; *ii = iterator(i);</a:t>
            </a:r>
          </a:p>
          <a:p>
            <a:r>
              <a:rPr lang="zh-CN" altLang="en-US" sz="2000" dirty="0"/>
              <a:t>            int u;</a:t>
            </a:r>
          </a:p>
          <a:p>
            <a:r>
              <a:rPr lang="zh-CN" altLang="en-US" sz="2000" dirty="0"/>
              <a:t>            while ((u = ii-&gt;next()) != 0) </a:t>
            </a:r>
            <a:endParaRPr lang="en-US" altLang="zh-CN" sz="2000" dirty="0"/>
          </a:p>
          <a:p>
            <a:r>
              <a:rPr lang="en-US" altLang="zh-CN" sz="2000" dirty="0"/>
              <a:t>   </a:t>
            </a:r>
            <a:r>
              <a:rPr lang="zh-CN" altLang="en-US" sz="2000" dirty="0"/>
              <a:t>              inDegree[u]++;</a:t>
            </a:r>
          </a:p>
          <a:p>
            <a:r>
              <a:rPr lang="zh-CN" altLang="en-US" sz="2000" dirty="0"/>
              <a:t>         }</a:t>
            </a:r>
          </a:p>
          <a:p>
            <a:r>
              <a:rPr lang="zh-CN" altLang="en-US" sz="2000" dirty="0"/>
              <a:t>         </a:t>
            </a:r>
          </a:p>
          <a:p>
            <a:r>
              <a:rPr lang="zh-CN" altLang="en-US" sz="2000" dirty="0"/>
              <a:t>        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8F2898-0EF2-4AC3-AC3D-4B6ADE785B32}"/>
              </a:ext>
            </a:extLst>
          </p:cNvPr>
          <p:cNvSpPr/>
          <p:nvPr/>
        </p:nvSpPr>
        <p:spPr>
          <a:xfrm>
            <a:off x="5500359" y="1022532"/>
            <a:ext cx="6435715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dirty="0"/>
              <a:t>arrayStack&lt;int&gt; stack;</a:t>
            </a:r>
          </a:p>
          <a:p>
            <a:r>
              <a:rPr lang="zh-CN" altLang="en-US" sz="2000" dirty="0"/>
              <a:t>for (int i = 1; i &lt;= n; i++)</a:t>
            </a:r>
          </a:p>
          <a:p>
            <a:r>
              <a:rPr lang="zh-CN" altLang="en-US" sz="2000" dirty="0"/>
              <a:t>if (inDegree[i] == 0)   stack.push(i);</a:t>
            </a:r>
          </a:p>
          <a:p>
            <a:r>
              <a:rPr lang="zh-CN" altLang="en-US" sz="2000" dirty="0"/>
              <a:t>         </a:t>
            </a:r>
          </a:p>
          <a:p>
            <a:r>
              <a:rPr lang="zh-CN" altLang="en-US" sz="2000" dirty="0"/>
              <a:t>int j = 0;  </a:t>
            </a:r>
          </a:p>
          <a:p>
            <a:r>
              <a:rPr lang="zh-CN" altLang="en-US" sz="2000" dirty="0"/>
              <a:t>while (!stack.empty())</a:t>
            </a:r>
            <a:r>
              <a:rPr lang="en-US" altLang="zh-CN" sz="2000" dirty="0"/>
              <a:t>{</a:t>
            </a:r>
            <a:endParaRPr lang="zh-CN" altLang="en-US" sz="2000" dirty="0"/>
          </a:p>
          <a:p>
            <a:r>
              <a:rPr lang="zh-CN" altLang="en-US" sz="2000" dirty="0"/>
              <a:t>    int nextVertex = stack.top();</a:t>
            </a:r>
          </a:p>
          <a:p>
            <a:r>
              <a:rPr lang="zh-CN" altLang="en-US" sz="2000" dirty="0"/>
              <a:t>    stack.pop();  theOrder[j++] = nextVertex;</a:t>
            </a:r>
          </a:p>
          <a:p>
            <a:r>
              <a:rPr lang="zh-CN" altLang="en-US" sz="2000" dirty="0"/>
              <a:t>     </a:t>
            </a:r>
          </a:p>
          <a:p>
            <a:r>
              <a:rPr lang="zh-CN" altLang="en-US" sz="2000" dirty="0"/>
              <a:t>    vertexIterator&lt;T&gt; *iNextVertex = iterator(nextVertex);</a:t>
            </a:r>
          </a:p>
          <a:p>
            <a:r>
              <a:rPr lang="zh-CN" altLang="en-US" sz="2000" dirty="0"/>
              <a:t>    int u;</a:t>
            </a:r>
          </a:p>
          <a:p>
            <a:r>
              <a:rPr lang="zh-CN" altLang="en-US" sz="2000" dirty="0"/>
              <a:t>    while ((u = iNextVertex-&gt;next()) != 0)</a:t>
            </a:r>
            <a:r>
              <a:rPr lang="en-US" altLang="zh-CN" sz="2000" dirty="0"/>
              <a:t>{</a:t>
            </a:r>
            <a:endParaRPr lang="zh-CN" altLang="en-US" sz="2000" dirty="0"/>
          </a:p>
          <a:p>
            <a:r>
              <a:rPr lang="zh-CN" altLang="en-US" sz="2000" dirty="0"/>
              <a:t>        inDegree[u]--;  if (inDegree[u] == 0) stack.push(u);</a:t>
            </a:r>
          </a:p>
          <a:p>
            <a:r>
              <a:rPr lang="zh-CN" altLang="en-US" sz="2000" dirty="0"/>
              <a:t>     }   }</a:t>
            </a:r>
          </a:p>
          <a:p>
            <a:r>
              <a:rPr lang="zh-CN" altLang="en-US" sz="2000" dirty="0"/>
              <a:t>   return (j == n);</a:t>
            </a:r>
          </a:p>
          <a:p>
            <a:r>
              <a:rPr lang="zh-CN" alt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6160396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贪婪算法应用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015" y="308917"/>
            <a:ext cx="63907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贪婪算法应用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拓扑排序复杂性分析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9B87D5-5390-4A79-9AB9-4271C111CD14}"/>
              </a:ext>
            </a:extLst>
          </p:cNvPr>
          <p:cNvSpPr/>
          <p:nvPr/>
        </p:nvSpPr>
        <p:spPr>
          <a:xfrm>
            <a:off x="2093730" y="2393885"/>
            <a:ext cx="8550951" cy="14740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若用邻接矩阵描述，时间开销</a:t>
            </a:r>
            <a:r>
              <a:rPr lang="en-US" altLang="zh-CN" sz="3200" dirty="0"/>
              <a:t>O(n</a:t>
            </a:r>
            <a:r>
              <a:rPr lang="en-US" altLang="zh-CN" sz="3200" baseline="30000" dirty="0"/>
              <a:t>2</a:t>
            </a:r>
            <a:r>
              <a:rPr lang="en-US" altLang="zh-CN" sz="3200" dirty="0"/>
              <a:t>)</a:t>
            </a:r>
            <a:r>
              <a:rPr lang="zh-CN" altLang="en-US" sz="3200" dirty="0"/>
              <a:t>；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若用邻接表描述，时间开销</a:t>
            </a:r>
            <a:r>
              <a:rPr lang="en-US" altLang="zh-CN" sz="3200" dirty="0"/>
              <a:t>O(</a:t>
            </a:r>
            <a:r>
              <a:rPr lang="en-US" altLang="zh-CN" sz="3200" dirty="0" err="1"/>
              <a:t>n+e</a:t>
            </a:r>
            <a:r>
              <a:rPr lang="en-US" altLang="zh-CN" sz="3200" dirty="0"/>
              <a:t>)</a:t>
            </a:r>
            <a:r>
              <a:rPr lang="zh-CN" altLang="en-US" sz="3200" dirty="0"/>
              <a:t>。         </a:t>
            </a:r>
          </a:p>
        </p:txBody>
      </p:sp>
    </p:spTree>
    <p:extLst>
      <p:ext uri="{BB962C8B-B14F-4D97-AF65-F5344CB8AC3E}">
        <p14:creationId xmlns:p14="http://schemas.microsoft.com/office/powerpoint/2010/main" val="1735031799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BF8AF77-B1FE-4D27-8072-14083644A3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52488" y="233645"/>
            <a:ext cx="4067175" cy="5762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995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作业及下节课学习内容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42F2F9-E814-43EC-9490-BEC711F4FE32}"/>
              </a:ext>
            </a:extLst>
          </p:cNvPr>
          <p:cNvSpPr txBox="1"/>
          <p:nvPr/>
        </p:nvSpPr>
        <p:spPr>
          <a:xfrm>
            <a:off x="5019676" y="2586038"/>
            <a:ext cx="5451475" cy="1705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9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en-US" sz="209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：画出本节课的思维导图。</a:t>
            </a:r>
            <a:endParaRPr lang="zh-CN" altLang="zh-CN" sz="2097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endParaRPr lang="zh-CN" altLang="zh-CN" sz="2097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r>
              <a:rPr lang="zh-CN" altLang="en-US" sz="209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下节课学习内容</a:t>
            </a:r>
            <a:r>
              <a:rPr lang="zh-CN" altLang="en-US" sz="209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2097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r>
              <a:rPr lang="en-US" altLang="zh-CN" sz="209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zh-CN" altLang="en-US" sz="209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贪婪算法的应用：单源最短路径、最小成本生成树</a:t>
            </a:r>
            <a:endParaRPr lang="zh-CN" altLang="zh-CN" sz="1799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</a:endParaRPr>
          </a:p>
        </p:txBody>
      </p:sp>
      <p:pic>
        <p:nvPicPr>
          <p:cNvPr id="40964" name="Picture 2" descr="查看源图像">
            <a:extLst>
              <a:ext uri="{FF2B5EF4-FFF2-40B4-BE49-F238E27FC236}">
                <a16:creationId xmlns:a16="http://schemas.microsoft.com/office/drawing/2014/main" id="{989ACDEA-52E4-457B-ACE0-B931F08F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2405064"/>
            <a:ext cx="2971800" cy="242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3">
            <a:extLst>
              <a:ext uri="{FF2B5EF4-FFF2-40B4-BE49-F238E27FC236}">
                <a16:creationId xmlns:a16="http://schemas.microsoft.com/office/drawing/2014/main" id="{5CF8CCF6-DE49-4788-9787-81B7F2B36DD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44750" y="1336676"/>
            <a:ext cx="7913688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947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请同学们两人一组，写出对方在本节课的学习中感到困惑的一个问题。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A38DCED-D68E-4255-93A2-57212E77E7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13726" y="5514976"/>
            <a:ext cx="1154113" cy="307975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zh-CN" altLang="en-US" sz="1199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E4C563-CE2A-419B-8C4A-31A0ED4EF3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30350" y="5151439"/>
            <a:ext cx="9137650" cy="363537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>
              <a:defRPr/>
            </a:pPr>
            <a:r>
              <a:rPr lang="zh-CN" altLang="en-US" sz="1199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199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199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43013" name="Picture 2" descr="查看源图像">
            <a:extLst>
              <a:ext uri="{FF2B5EF4-FFF2-40B4-BE49-F238E27FC236}">
                <a16:creationId xmlns:a16="http://schemas.microsoft.com/office/drawing/2014/main" id="{66BC4E35-B122-4E36-84BD-F3F71CF36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6" y="2566989"/>
            <a:ext cx="23526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4" name="组合 9">
            <a:extLst>
              <a:ext uri="{FF2B5EF4-FFF2-40B4-BE49-F238E27FC236}">
                <a16:creationId xmlns:a16="http://schemas.microsoft.com/office/drawing/2014/main" id="{494C3385-C420-4CC3-85DE-667FBC8C2348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0" y="0"/>
            <a:ext cx="9136063" cy="490220"/>
            <a:chOff x="-2044626" y="-1148509"/>
            <a:chExt cx="12198350" cy="653278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C50DEC6E-A52B-4DFB-A7B1-39791D45822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2044626" y="-1148509"/>
              <a:ext cx="12198350" cy="634661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97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70946340-D31F-415A-935F-D06CDC7228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2044626" y="-1148509"/>
              <a:ext cx="190765" cy="634661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97"/>
            </a:p>
          </p:txBody>
        </p:sp>
        <p:sp>
          <p:nvSpPr>
            <p:cNvPr id="24586" name="TypeText">
              <a:extLst>
                <a:ext uri="{FF2B5EF4-FFF2-40B4-BE49-F238E27FC236}">
                  <a16:creationId xmlns:a16="http://schemas.microsoft.com/office/drawing/2014/main" id="{DAE69E8C-FAFF-4DFD-964B-FF316548797B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-1705489" y="-1148509"/>
              <a:ext cx="1905529" cy="634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947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24587" name="TipText">
              <a:extLst>
                <a:ext uri="{FF2B5EF4-FFF2-40B4-BE49-F238E27FC236}">
                  <a16:creationId xmlns:a16="http://schemas.microsoft.com/office/drawing/2014/main" id="{D883AA07-C5F3-4A36-B1A3-010250E5DB79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-371831" y="-1002960"/>
              <a:ext cx="2287057" cy="507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1498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1498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3015" name="图片 2">
            <a:extLst>
              <a:ext uri="{FF2B5EF4-FFF2-40B4-BE49-F238E27FC236}">
                <a16:creationId xmlns:a16="http://schemas.microsoft.com/office/drawing/2014/main" id="{EAA50D50-3B58-41BD-B3BE-F4F72A4AAED8}"/>
              </a:ext>
            </a:extLst>
          </p:cNvPr>
          <p:cNvPicPr>
            <a:picLocks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95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678022-C6DC-4CFB-A210-5FC216937FA9}"/>
              </a:ext>
            </a:extLst>
          </p:cNvPr>
          <p:cNvSpPr txBox="1"/>
          <p:nvPr/>
        </p:nvSpPr>
        <p:spPr>
          <a:xfrm>
            <a:off x="8115300" y="100013"/>
            <a:ext cx="4057650" cy="274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逻辑与展示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版面设计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动画运用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</a:p>
        </p:txBody>
      </p:sp>
      <p:sp>
        <p:nvSpPr>
          <p:cNvPr id="28675" name="TextBox 15">
            <a:extLst>
              <a:ext uri="{FF2B5EF4-FFF2-40B4-BE49-F238E27FC236}">
                <a16:creationId xmlns:a16="http://schemas.microsoft.com/office/drawing/2014/main" id="{08E24807-5139-4BA8-B460-DFF8380A5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6259513"/>
            <a:ext cx="1044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BF182E0D-302C-4705-9D15-A7DDA4F19B58}" type="slidenum">
              <a:rPr lang="zh-CN" altLang="en-US" sz="1600">
                <a:solidFill>
                  <a:srgbClr val="BFBFBF"/>
                </a:solidFill>
              </a:rPr>
              <a:pPr eaLnBrk="1" hangingPunct="1"/>
              <a:t>24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F8915F3-3158-4BB2-8705-86848FC0F4CE}"/>
              </a:ext>
            </a:extLst>
          </p:cNvPr>
          <p:cNvCxnSpPr/>
          <p:nvPr/>
        </p:nvCxnSpPr>
        <p:spPr>
          <a:xfrm>
            <a:off x="0" y="6129338"/>
            <a:ext cx="12196763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7">
            <a:extLst>
              <a:ext uri="{FF2B5EF4-FFF2-40B4-BE49-F238E27FC236}">
                <a16:creationId xmlns:a16="http://schemas.microsoft.com/office/drawing/2014/main" id="{BAEE372B-140F-4993-85C2-A3B4FF187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925" y="6221413"/>
            <a:ext cx="900113" cy="512762"/>
          </a:xfrm>
          <a:prstGeom prst="rect">
            <a:avLst/>
          </a:prstGeom>
          <a:noFill/>
          <a:ln>
            <a:noFill/>
          </a:ln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chemeClr val="bg1">
                    <a:lumMod val="75000"/>
                  </a:schemeClr>
                </a:solidFill>
                <a:latin typeface="Impact" pitchFamily="34" charset="0"/>
              </a:rPr>
              <a:t>LOGO</a:t>
            </a:r>
            <a:endParaRPr lang="zh-CN" altLang="en-US" sz="2700" dirty="0">
              <a:solidFill>
                <a:schemeClr val="bg1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BC85C-F4C4-4DD7-A8E5-7ACA1D7AD06D}"/>
              </a:ext>
            </a:extLst>
          </p:cNvPr>
          <p:cNvSpPr txBox="1"/>
          <p:nvPr/>
        </p:nvSpPr>
        <p:spPr>
          <a:xfrm>
            <a:off x="195263" y="6319838"/>
            <a:ext cx="3556000" cy="274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案例，请访问：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http://teliss.blog.163.com/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FFD278-9F2A-47F4-A9A8-FB7CB7A40D74}"/>
              </a:ext>
            </a:extLst>
          </p:cNvPr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B1FB7D-FA38-46BA-91CD-7723E30A8225}"/>
              </a:ext>
            </a:extLst>
          </p:cNvPr>
          <p:cNvSpPr/>
          <p:nvPr/>
        </p:nvSpPr>
        <p:spPr>
          <a:xfrm>
            <a:off x="2038350" y="0"/>
            <a:ext cx="2733675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3553170-BCAE-4E2E-9381-3E6B013E60DF}"/>
              </a:ext>
            </a:extLst>
          </p:cNvPr>
          <p:cNvSpPr/>
          <p:nvPr/>
        </p:nvSpPr>
        <p:spPr>
          <a:xfrm>
            <a:off x="1408113" y="1403350"/>
            <a:ext cx="3887787" cy="3886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28682" name="WordArt 14">
            <a:extLst>
              <a:ext uri="{FF2B5EF4-FFF2-40B4-BE49-F238E27FC236}">
                <a16:creationId xmlns:a16="http://schemas.microsoft.com/office/drawing/2014/main" id="{FF1F6356-3C3C-4170-A1D8-4B949268A29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984375" y="1844675"/>
            <a:ext cx="2738438" cy="20875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Button">
              <a:avLst>
                <a:gd name="adj" fmla="val 10800004"/>
              </a:avLst>
            </a:prstTxWarp>
          </a:bodyPr>
          <a:lstStyle/>
          <a:p>
            <a:pPr algn="ctr"/>
            <a:r>
              <a:rPr lang="zh-CN" altLang="en-US" sz="1200" b="1" kern="10" normalizeH="1"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谢谢收看，欢迎联系！</a:t>
            </a:r>
          </a:p>
        </p:txBody>
      </p:sp>
      <p:grpSp>
        <p:nvGrpSpPr>
          <p:cNvPr id="28683" name="Group 34">
            <a:extLst>
              <a:ext uri="{FF2B5EF4-FFF2-40B4-BE49-F238E27FC236}">
                <a16:creationId xmlns:a16="http://schemas.microsoft.com/office/drawing/2014/main" id="{720B255D-64EF-4222-903B-CE726C618475}"/>
              </a:ext>
            </a:extLst>
          </p:cNvPr>
          <p:cNvGrpSpPr>
            <a:grpSpLocks/>
          </p:cNvGrpSpPr>
          <p:nvPr/>
        </p:nvGrpSpPr>
        <p:grpSpPr bwMode="auto">
          <a:xfrm>
            <a:off x="6234113" y="3024188"/>
            <a:ext cx="3690937" cy="457200"/>
            <a:chOff x="3927" y="1905"/>
            <a:chExt cx="2325" cy="288"/>
          </a:xfrm>
        </p:grpSpPr>
        <p:pic>
          <p:nvPicPr>
            <p:cNvPr id="28691" name="Picture 20">
              <a:extLst>
                <a:ext uri="{FF2B5EF4-FFF2-40B4-BE49-F238E27FC236}">
                  <a16:creationId xmlns:a16="http://schemas.microsoft.com/office/drawing/2014/main" id="{5B596B95-FE29-415B-8C9F-B13445940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" y="1920"/>
              <a:ext cx="227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Text Box 21">
              <a:extLst>
                <a:ext uri="{FF2B5EF4-FFF2-40B4-BE49-F238E27FC236}">
                  <a16:creationId xmlns:a16="http://schemas.microsoft.com/office/drawing/2014/main" id="{15AD2B2D-F558-48D6-8747-14C396AF61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" y="1905"/>
              <a:ext cx="19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82354449@qq.com</a:t>
              </a:r>
            </a:p>
          </p:txBody>
        </p:sp>
      </p:grpSp>
      <p:grpSp>
        <p:nvGrpSpPr>
          <p:cNvPr id="28684" name="Group 27">
            <a:extLst>
              <a:ext uri="{FF2B5EF4-FFF2-40B4-BE49-F238E27FC236}">
                <a16:creationId xmlns:a16="http://schemas.microsoft.com/office/drawing/2014/main" id="{6D014389-18AB-41AA-89F6-CFF566D07999}"/>
              </a:ext>
            </a:extLst>
          </p:cNvPr>
          <p:cNvGrpSpPr>
            <a:grpSpLocks/>
          </p:cNvGrpSpPr>
          <p:nvPr/>
        </p:nvGrpSpPr>
        <p:grpSpPr bwMode="auto">
          <a:xfrm>
            <a:off x="6099175" y="3706813"/>
            <a:ext cx="3825875" cy="487362"/>
            <a:chOff x="3842" y="2249"/>
            <a:chExt cx="2410" cy="307"/>
          </a:xfrm>
        </p:grpSpPr>
        <p:pic>
          <p:nvPicPr>
            <p:cNvPr id="28689" name="Picture 22" descr="xinxiang">
              <a:extLst>
                <a:ext uri="{FF2B5EF4-FFF2-40B4-BE49-F238E27FC236}">
                  <a16:creationId xmlns:a16="http://schemas.microsoft.com/office/drawing/2014/main" id="{31F9D188-8CB2-45E4-9753-212724941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2" y="2249"/>
              <a:ext cx="397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0" name="Text Box 23">
              <a:extLst>
                <a:ext uri="{FF2B5EF4-FFF2-40B4-BE49-F238E27FC236}">
                  <a16:creationId xmlns:a16="http://schemas.microsoft.com/office/drawing/2014/main" id="{B4E02FFE-6DFF-4A14-830B-649A67E160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" y="2259"/>
              <a:ext cx="19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douyan@ysu.edu.cn</a:t>
              </a:r>
            </a:p>
          </p:txBody>
        </p:sp>
      </p:grpSp>
      <p:grpSp>
        <p:nvGrpSpPr>
          <p:cNvPr id="28685" name="Group 33">
            <a:extLst>
              <a:ext uri="{FF2B5EF4-FFF2-40B4-BE49-F238E27FC236}">
                <a16:creationId xmlns:a16="http://schemas.microsoft.com/office/drawing/2014/main" id="{D28BEA60-CB82-4335-8ACB-DB5429F1AE91}"/>
              </a:ext>
            </a:extLst>
          </p:cNvPr>
          <p:cNvGrpSpPr>
            <a:grpSpLocks/>
          </p:cNvGrpSpPr>
          <p:nvPr/>
        </p:nvGrpSpPr>
        <p:grpSpPr bwMode="auto">
          <a:xfrm>
            <a:off x="6234113" y="2349500"/>
            <a:ext cx="3735387" cy="457200"/>
            <a:chOff x="3927" y="1392"/>
            <a:chExt cx="2353" cy="288"/>
          </a:xfrm>
        </p:grpSpPr>
        <p:pic>
          <p:nvPicPr>
            <p:cNvPr id="28687" name="Picture 31" descr="微信">
              <a:extLst>
                <a:ext uri="{FF2B5EF4-FFF2-40B4-BE49-F238E27FC236}">
                  <a16:creationId xmlns:a16="http://schemas.microsoft.com/office/drawing/2014/main" id="{F2A93E60-3E85-4A7A-81D6-7308D6F4F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" y="1395"/>
              <a:ext cx="284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8" name="Text Box 32">
              <a:extLst>
                <a:ext uri="{FF2B5EF4-FFF2-40B4-BE49-F238E27FC236}">
                  <a16:creationId xmlns:a16="http://schemas.microsoft.com/office/drawing/2014/main" id="{82A0716A-BB78-4202-9612-712F834EE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" y="1392"/>
              <a:ext cx="19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douyan82354449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26C57990-42FD-4F8F-AA89-6806CF85A4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4851" r="11250" b="43333"/>
          <a:stretch/>
        </p:blipFill>
        <p:spPr>
          <a:xfrm>
            <a:off x="2322013" y="2418595"/>
            <a:ext cx="2059986" cy="20494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14">
            <a:extLst>
              <a:ext uri="{FF2B5EF4-FFF2-40B4-BE49-F238E27FC236}">
                <a16:creationId xmlns:a16="http://schemas.microsoft.com/office/drawing/2014/main" id="{7A30FD91-8996-4855-B99E-82B420636C21}"/>
              </a:ext>
            </a:extLst>
          </p:cNvPr>
          <p:cNvGrpSpPr>
            <a:grpSpLocks/>
          </p:cNvGrpSpPr>
          <p:nvPr/>
        </p:nvGrpSpPr>
        <p:grpSpPr bwMode="auto">
          <a:xfrm>
            <a:off x="4433888" y="1449388"/>
            <a:ext cx="7065962" cy="946150"/>
            <a:chOff x="4409" y="516"/>
            <a:chExt cx="2240" cy="596"/>
          </a:xfrm>
        </p:grpSpPr>
        <p:sp>
          <p:nvSpPr>
            <p:cNvPr id="7179" name="AutoShape 12">
              <a:extLst>
                <a:ext uri="{FF2B5EF4-FFF2-40B4-BE49-F238E27FC236}">
                  <a16:creationId xmlns:a16="http://schemas.microsoft.com/office/drawing/2014/main" id="{5BFE9334-5A89-4AE9-8BE6-36CD51D11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544"/>
              <a:ext cx="2184" cy="539"/>
            </a:xfrm>
            <a:prstGeom prst="roundRect">
              <a:avLst>
                <a:gd name="adj" fmla="val 16667"/>
              </a:avLst>
            </a:prstGeom>
            <a:solidFill>
              <a:srgbClr val="4D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80" name="AutoShape 13">
              <a:extLst>
                <a:ext uri="{FF2B5EF4-FFF2-40B4-BE49-F238E27FC236}">
                  <a16:creationId xmlns:a16="http://schemas.microsoft.com/office/drawing/2014/main" id="{ED04FFFC-72BE-4756-A576-79BFD3FFB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" y="516"/>
              <a:ext cx="2240" cy="596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4D94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171" name="Rectangle 4">
            <a:extLst>
              <a:ext uri="{FF2B5EF4-FFF2-40B4-BE49-F238E27FC236}">
                <a16:creationId xmlns:a16="http://schemas.microsoft.com/office/drawing/2014/main" id="{A175B32E-F6EF-43C6-A8A8-F94413442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0"/>
            <a:ext cx="306388" cy="1800225"/>
          </a:xfrm>
          <a:prstGeom prst="rect">
            <a:avLst/>
          </a:prstGeom>
          <a:solidFill>
            <a:srgbClr val="4D9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Box 15">
            <a:extLst>
              <a:ext uri="{FF2B5EF4-FFF2-40B4-BE49-F238E27FC236}">
                <a16:creationId xmlns:a16="http://schemas.microsoft.com/office/drawing/2014/main" id="{AB006215-4FA9-4E2A-A7D6-A35868932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981075"/>
            <a:ext cx="151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chemeClr val="bg1"/>
                </a:solidFill>
              </a:rPr>
              <a:t>Greedy Algorithm</a:t>
            </a:r>
            <a:endParaRPr lang="en-US" altLang="zh-CN" sz="1200">
              <a:solidFill>
                <a:schemeClr val="bg1"/>
              </a:solidFill>
              <a:latin typeface="Agency FB" panose="020B0503020202020204" pitchFamily="34" charset="0"/>
              <a:ea typeface="Adobe 宋体 Std L"/>
              <a:cs typeface="Adobe 宋体 Std L"/>
            </a:endParaRPr>
          </a:p>
        </p:txBody>
      </p:sp>
      <p:sp>
        <p:nvSpPr>
          <p:cNvPr id="7173" name="文本框 13">
            <a:extLst>
              <a:ext uri="{FF2B5EF4-FFF2-40B4-BE49-F238E27FC236}">
                <a16:creationId xmlns:a16="http://schemas.microsoft.com/office/drawing/2014/main" id="{6A569623-E6E4-4142-8C9C-7999DCD61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549275"/>
            <a:ext cx="151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贪婪算法</a:t>
            </a:r>
          </a:p>
        </p:txBody>
      </p:sp>
      <p:sp>
        <p:nvSpPr>
          <p:cNvPr id="7174" name="Oval 5">
            <a:extLst>
              <a:ext uri="{FF2B5EF4-FFF2-40B4-BE49-F238E27FC236}">
                <a16:creationId xmlns:a16="http://schemas.microsoft.com/office/drawing/2014/main" id="{64649AE3-3B18-4C4C-A7CC-30003FFA6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163" y="1763713"/>
            <a:ext cx="404812" cy="404812"/>
          </a:xfrm>
          <a:prstGeom prst="ellipse">
            <a:avLst/>
          </a:prstGeom>
          <a:solidFill>
            <a:schemeClr val="bg1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5" name="Oval 6">
            <a:extLst>
              <a:ext uri="{FF2B5EF4-FFF2-40B4-BE49-F238E27FC236}">
                <a16:creationId xmlns:a16="http://schemas.microsoft.com/office/drawing/2014/main" id="{CB3A0B6B-D3B5-4CE6-8526-D8C40745C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75" y="1876425"/>
            <a:ext cx="179388" cy="179388"/>
          </a:xfrm>
          <a:prstGeom prst="ellipse">
            <a:avLst/>
          </a:prstGeom>
          <a:solidFill>
            <a:srgbClr val="4D9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CE6698DE-8B60-4C3E-8B38-48C127FFA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1673225"/>
            <a:ext cx="6254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</a:rPr>
              <a:t>最优化问题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53E0796E-076B-4DD6-89EB-3E2E84D27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4508500"/>
            <a:ext cx="66611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贪婪算法应用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8302295-3D96-4694-815E-D31167FCD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3135313"/>
            <a:ext cx="51308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贪婪算法思想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</a:t>
            </a:r>
            <a:r>
              <a:rPr lang="en-US" altLang="zh-CN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—</a:t>
            </a:r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最优化问题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659" y="1735184"/>
            <a:ext cx="9406045" cy="2793842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/>
              <a:t>每一个优化问题都包含：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）一组限制条件；（</a:t>
            </a:r>
            <a:r>
              <a:rPr lang="en-US" altLang="zh-CN" sz="2400" dirty="0"/>
              <a:t>2</a:t>
            </a:r>
            <a:r>
              <a:rPr lang="zh-CN" altLang="en-US" sz="2400" dirty="0"/>
              <a:t>）一个优化函数。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  <a:defRPr/>
            </a:pPr>
            <a:endParaRPr lang="en-US" altLang="zh-CN" sz="24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/>
              <a:t>可行解</a:t>
            </a:r>
            <a:r>
              <a:rPr lang="zh-CN" altLang="en-US" sz="2400" dirty="0"/>
              <a:t>：符合限制条件的问题求解方案称为可行解。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/>
              <a:t>最优解</a:t>
            </a:r>
            <a:r>
              <a:rPr lang="zh-CN" altLang="en-US" sz="2400" dirty="0"/>
              <a:t>：使优化函数可能取得最佳值的可行解称为最优解。 </a:t>
            </a:r>
            <a:endParaRPr lang="en-US" altLang="zh-CN" sz="2400" dirty="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042988"/>
            <a:ext cx="387066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(1) 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最优化问题相关概念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</a:t>
            </a:r>
            <a:r>
              <a:rPr lang="en-US" altLang="zh-CN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—</a:t>
            </a:r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最优化问题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9">
                <a:extLst>
                  <a:ext uri="{FF2B5EF4-FFF2-40B4-BE49-F238E27FC236}">
                    <a16:creationId xmlns:a16="http://schemas.microsoft.com/office/drawing/2014/main" id="{00074DF1-215F-4BC8-99C5-E015056F8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615" y="1605543"/>
                <a:ext cx="10576175" cy="4161460"/>
              </a:xfrm>
              <a:prstGeom prst="rect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defRPr/>
                </a:pPr>
                <a:r>
                  <a:rPr lang="en-US" altLang="zh-CN" sz="2400" dirty="0"/>
                  <a:t>【</a:t>
                </a:r>
                <a:r>
                  <a:rPr lang="zh-CN" altLang="en-US" sz="2400" dirty="0"/>
                  <a:t>装载问题</a:t>
                </a:r>
                <a:r>
                  <a:rPr lang="en-US" altLang="zh-CN" sz="2400" dirty="0"/>
                  <a:t>】</a:t>
                </a:r>
                <a:r>
                  <a:rPr lang="zh-CN" altLang="zh-CN" sz="2400" dirty="0"/>
                  <a:t>有一艘大船准备用来装载货物。所有待装货物都装在</a:t>
                </a:r>
                <a:r>
                  <a:rPr lang="en-US" altLang="zh-CN" sz="2400" dirty="0"/>
                  <a:t>  n</a:t>
                </a:r>
                <a:r>
                  <a:rPr lang="zh-CN" altLang="zh-CN" sz="2400" dirty="0"/>
                  <a:t>个大小一样的集装箱中</a:t>
                </a:r>
                <a:r>
                  <a:rPr lang="zh-CN" altLang="en-US" sz="2400" dirty="0"/>
                  <a:t>，</a:t>
                </a:r>
                <a:r>
                  <a:rPr lang="zh-CN" altLang="zh-CN" sz="2400" dirty="0"/>
                  <a:t>集装箱的重量各不相同。设第</a:t>
                </a:r>
                <a:r>
                  <a:rPr lang="en-US" altLang="zh-CN" sz="2400" dirty="0" err="1"/>
                  <a:t>i</a:t>
                </a:r>
                <a:r>
                  <a:rPr lang="zh-CN" altLang="zh-CN" sz="2400" dirty="0"/>
                  <a:t>个集装箱的重量为</a:t>
                </a:r>
                <a:r>
                  <a:rPr lang="en-US" altLang="zh-CN" sz="2400" dirty="0" err="1"/>
                  <a:t>w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(1≤i≤n)</a:t>
                </a:r>
                <a:r>
                  <a:rPr lang="zh-CN" altLang="en-US" sz="2400" dirty="0"/>
                  <a:t>。</a:t>
                </a:r>
                <a:r>
                  <a:rPr lang="en-US" altLang="zh-CN" sz="2400" dirty="0"/>
                  <a:t> </a:t>
                </a:r>
                <a:r>
                  <a:rPr lang="zh-CN" altLang="zh-CN" sz="2400" dirty="0"/>
                  <a:t>船的最大载重量为</a:t>
                </a:r>
                <a:r>
                  <a:rPr lang="en-US" altLang="zh-CN" sz="2400" dirty="0"/>
                  <a:t>c, </a:t>
                </a:r>
                <a:r>
                  <a:rPr lang="zh-CN" altLang="zh-CN" sz="2400" dirty="0"/>
                  <a:t>目标是在船上装入最多货物。</a:t>
                </a:r>
                <a:endParaRPr lang="en-US" altLang="zh-CN" sz="2400" dirty="0"/>
              </a:p>
              <a:p>
                <a:pPr eaLnBrk="1" hangingPunct="1">
                  <a:lnSpc>
                    <a:spcPct val="130000"/>
                  </a:lnSpc>
                  <a:defRPr/>
                </a:pPr>
                <a:endParaRPr lang="en-US" altLang="zh-CN" sz="2400" dirty="0"/>
              </a:p>
              <a:p>
                <a:pPr lvl="1" eaLnBrk="1" hangingPunct="1">
                  <a:lnSpc>
                    <a:spcPct val="150000"/>
                  </a:lnSpc>
                  <a:defRPr/>
                </a:pPr>
                <a:r>
                  <a:rPr lang="zh-CN" altLang="en-US" sz="2400" b="1" dirty="0"/>
                  <a:t>一组限制条件：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且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nary>
                  </m:oMath>
                </a14:m>
                <a:endParaRPr lang="en-US" altLang="zh-CN" sz="2400" b="1" dirty="0"/>
              </a:p>
              <a:p>
                <a:pPr lvl="1" eaLnBrk="1" hangingPunct="1">
                  <a:lnSpc>
                    <a:spcPct val="150000"/>
                  </a:lnSpc>
                  <a:defRPr/>
                </a:pPr>
                <a:r>
                  <a:rPr lang="zh-CN" altLang="en-US" sz="2400" b="1" dirty="0"/>
                  <a:t>一个优化函数：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b="1" dirty="0"/>
              </a:p>
              <a:p>
                <a:pPr lvl="1" eaLnBrk="1" hangingPunct="1">
                  <a:lnSpc>
                    <a:spcPct val="150000"/>
                  </a:lnSpc>
                  <a:defRPr/>
                </a:pPr>
                <a:r>
                  <a:rPr lang="zh-CN" altLang="en-US" sz="2400" b="1" dirty="0"/>
                  <a:t>可行解</a:t>
                </a:r>
                <a:r>
                  <a:rPr lang="zh-CN" altLang="en-US" sz="2400" dirty="0"/>
                  <a:t>：每一组满足限制条件的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都是一个可行解。</a:t>
                </a:r>
                <a:endParaRPr lang="en-US" altLang="zh-CN" sz="2400" dirty="0"/>
              </a:p>
              <a:p>
                <a:pPr lvl="1" eaLnBrk="1" hangingPunct="1">
                  <a:lnSpc>
                    <a:spcPct val="150000"/>
                  </a:lnSpc>
                  <a:defRPr/>
                </a:pPr>
                <a:r>
                  <a:rPr lang="zh-CN" altLang="en-US" sz="2400" b="1" dirty="0"/>
                  <a:t>最优解</a:t>
                </a:r>
                <a:r>
                  <a:rPr lang="zh-CN" altLang="en-US" sz="2400" dirty="0"/>
                  <a:t>：使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取得最大值的可行解是最优解。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171" name="Rectangle 9">
                <a:extLst>
                  <a:ext uri="{FF2B5EF4-FFF2-40B4-BE49-F238E27FC236}">
                    <a16:creationId xmlns:a16="http://schemas.microsoft.com/office/drawing/2014/main" id="{00074DF1-215F-4BC8-99C5-E015056F8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8615" y="1605543"/>
                <a:ext cx="10576175" cy="4161460"/>
              </a:xfrm>
              <a:prstGeom prst="rect">
                <a:avLst/>
              </a:prstGeom>
              <a:blipFill>
                <a:blip r:embed="rId2"/>
                <a:stretch>
                  <a:fillRect l="-864" r="-1900" b="-20876"/>
                </a:stretch>
              </a:blipFill>
              <a:ln w="9525">
                <a:solidFill>
                  <a:schemeClr val="tx2">
                    <a:lumMod val="75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042988"/>
            <a:ext cx="387066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(2) 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最优化问题例子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85268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</a:t>
            </a:r>
            <a:r>
              <a:rPr lang="en-US" altLang="zh-CN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—</a:t>
            </a:r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最优化问题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00074DF1-215F-4BC8-99C5-E015056F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615" y="1605543"/>
            <a:ext cx="10576175" cy="3676969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r>
              <a:rPr lang="en-US" altLang="zh-CN" sz="2400" dirty="0"/>
              <a:t>【</a:t>
            </a:r>
            <a:r>
              <a:rPr lang="zh-CN" altLang="en-US" sz="2400" dirty="0"/>
              <a:t>最小成本通信网络</a:t>
            </a:r>
            <a:r>
              <a:rPr lang="en-US" altLang="zh-CN" sz="2400" dirty="0"/>
              <a:t>】</a:t>
            </a:r>
            <a:r>
              <a:rPr lang="zh-CN" altLang="en-US" sz="2400" dirty="0"/>
              <a:t>一组城市和它们之间的通信连接可被描述为一个无向图</a:t>
            </a:r>
            <a:r>
              <a:rPr lang="zh-CN" altLang="zh-CN" sz="2400" dirty="0"/>
              <a:t>。</a:t>
            </a:r>
            <a:r>
              <a:rPr lang="zh-CN" altLang="en-US" sz="2400" dirty="0"/>
              <a:t>顶点表示城市，边表示通信连接。每条边都有一个表示建设成本的值，称为权。</a:t>
            </a:r>
            <a:endParaRPr lang="en-US" altLang="zh-CN" sz="2400" dirty="0"/>
          </a:p>
          <a:p>
            <a:pPr eaLnBrk="1" hangingPunct="1">
              <a:lnSpc>
                <a:spcPct val="130000"/>
              </a:lnSpc>
              <a:defRPr/>
            </a:pPr>
            <a:endParaRPr lang="en-US" altLang="zh-CN" sz="2400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400" dirty="0"/>
              <a:t>一</a:t>
            </a:r>
            <a:r>
              <a:rPr lang="zh-CN" altLang="en-US" sz="2400" b="1" dirty="0"/>
              <a:t>组限制条件</a:t>
            </a:r>
            <a:r>
              <a:rPr lang="zh-CN" altLang="en-US" sz="2400" dirty="0"/>
              <a:t>：构成一棵生成树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400" b="1" dirty="0"/>
              <a:t>一个优化函数</a:t>
            </a:r>
            <a:r>
              <a:rPr lang="zh-CN" altLang="en-US" sz="2400" dirty="0"/>
              <a:t>： 边集权之和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400" b="1" dirty="0"/>
              <a:t>可行解</a:t>
            </a:r>
            <a:r>
              <a:rPr lang="zh-CN" altLang="en-US" sz="2400" dirty="0"/>
              <a:t>：每一个包含所有顶点的连通子图都是一个可行解。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400" b="1" dirty="0"/>
              <a:t>最优解</a:t>
            </a:r>
            <a:r>
              <a:rPr lang="zh-CN" altLang="en-US" sz="2400" dirty="0"/>
              <a:t>：一棵成本最小的生成树。 </a:t>
            </a:r>
            <a:endParaRPr lang="en-US" altLang="zh-CN" sz="2400" dirty="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042988"/>
            <a:ext cx="387066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(3) 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最优化问题例子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82778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">
            <a:extLst>
              <a:ext uri="{FF2B5EF4-FFF2-40B4-BE49-F238E27FC236}">
                <a16:creationId xmlns:a16="http://schemas.microsoft.com/office/drawing/2014/main" id="{FD24B5E9-7C87-47F5-9F01-17FE50D4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626567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</a:t>
            </a:r>
            <a:r>
              <a:rPr lang="en-US" altLang="zh-CN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—</a:t>
            </a:r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最优化问题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9">
                <a:extLst>
                  <a:ext uri="{FF2B5EF4-FFF2-40B4-BE49-F238E27FC236}">
                    <a16:creationId xmlns:a16="http://schemas.microsoft.com/office/drawing/2014/main" id="{00074DF1-215F-4BC8-99C5-E015056F8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615" y="1605543"/>
                <a:ext cx="10576175" cy="4160947"/>
              </a:xfrm>
              <a:prstGeom prst="rect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defRPr/>
                </a:pPr>
                <a:r>
                  <a:rPr lang="en-US" altLang="zh-CN" sz="2400" dirty="0"/>
                  <a:t>【</a:t>
                </a:r>
                <a:r>
                  <a:rPr lang="zh-CN" altLang="en-US" sz="2400" dirty="0"/>
                  <a:t>背包问题</a:t>
                </a:r>
                <a:r>
                  <a:rPr lang="en-US" altLang="zh-CN" sz="2400" dirty="0"/>
                  <a:t>】</a:t>
                </a:r>
                <a:r>
                  <a:rPr lang="zh-CN" altLang="en-US" sz="2400" dirty="0"/>
                  <a:t>有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个物品和一个容量为</a:t>
                </a:r>
                <a:r>
                  <a:rPr lang="en-US" altLang="zh-CN" sz="2400" dirty="0"/>
                  <a:t>c</a:t>
                </a:r>
                <a:r>
                  <a:rPr lang="zh-CN" altLang="en-US" sz="2400" dirty="0"/>
                  <a:t>的背包，从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个物品中选取装背包的物品。第</a:t>
                </a:r>
                <a:r>
                  <a:rPr lang="en-US" altLang="zh-CN" sz="2400" dirty="0" err="1"/>
                  <a:t>i</a:t>
                </a:r>
                <a:r>
                  <a:rPr lang="zh-CN" altLang="en-US" sz="2400" dirty="0"/>
                  <a:t>件物品的费用是之</a:t>
                </a:r>
                <a:r>
                  <a:rPr lang="en-US" altLang="zh-CN" sz="2400" dirty="0"/>
                  <a:t>p</a:t>
                </a:r>
                <a:r>
                  <a:rPr lang="en-US" altLang="zh-CN" sz="2400" baseline="-25000" dirty="0"/>
                  <a:t>i</a:t>
                </a:r>
                <a:r>
                  <a:rPr lang="zh-CN" altLang="en-US" sz="2400" dirty="0"/>
                  <a:t>，重量是</a:t>
                </a:r>
                <a:r>
                  <a:rPr lang="en-US" altLang="zh-CN" sz="2400" dirty="0" err="1"/>
                  <a:t>w</a:t>
                </a:r>
                <a:r>
                  <a:rPr lang="en-US" altLang="zh-CN" sz="2400" baseline="-25000" dirty="0" err="1"/>
                  <a:t>i</a:t>
                </a:r>
                <a:r>
                  <a:rPr lang="zh-CN" altLang="en-US" sz="2400" dirty="0"/>
                  <a:t>。求解将哪些物品装入背包可使价值总和最大。</a:t>
                </a:r>
                <a:endParaRPr lang="en-US" altLang="zh-CN" sz="2400" dirty="0"/>
              </a:p>
              <a:p>
                <a:pPr eaLnBrk="1" hangingPunct="1">
                  <a:lnSpc>
                    <a:spcPct val="130000"/>
                  </a:lnSpc>
                  <a:defRPr/>
                </a:pPr>
                <a:endParaRPr lang="en-US" altLang="zh-CN" sz="2400" dirty="0"/>
              </a:p>
              <a:p>
                <a:pPr lvl="1" eaLnBrk="1" hangingPunct="1">
                  <a:lnSpc>
                    <a:spcPct val="150000"/>
                  </a:lnSpc>
                  <a:defRPr/>
                </a:pPr>
                <a:r>
                  <a:rPr lang="zh-CN" altLang="en-US" sz="2400" b="1" dirty="0"/>
                  <a:t>一组限制条件</a:t>
                </a:r>
                <a:r>
                  <a:rPr lang="zh-CN" altLang="en-US" sz="2400" dirty="0"/>
                  <a:t>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dirty="0"/>
                  <a:t>   1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  <a:p>
                <a:pPr lvl="1" eaLnBrk="1" hangingPunct="1">
                  <a:lnSpc>
                    <a:spcPct val="150000"/>
                  </a:lnSpc>
                  <a:defRPr/>
                </a:pPr>
                <a:r>
                  <a:rPr lang="zh-CN" altLang="en-US" sz="2400" b="1" dirty="0"/>
                  <a:t>一个优化函数</a:t>
                </a:r>
                <a:r>
                  <a:rPr lang="zh-CN" altLang="en-US" sz="2400" dirty="0"/>
                  <a:t>：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𝑚𝑎𝑥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/>
              </a:p>
              <a:p>
                <a:pPr lvl="1" eaLnBrk="1" hangingPunct="1">
                  <a:lnSpc>
                    <a:spcPct val="150000"/>
                  </a:lnSpc>
                  <a:defRPr/>
                </a:pPr>
                <a:r>
                  <a:rPr lang="zh-CN" altLang="en-US" sz="2400" b="1" dirty="0"/>
                  <a:t>可行解</a:t>
                </a:r>
                <a:r>
                  <a:rPr lang="zh-CN" altLang="en-US" sz="2400" dirty="0"/>
                  <a:t>：装包总重量不超过背包容量</a:t>
                </a:r>
                <a:endParaRPr lang="en-US" altLang="zh-CN" sz="2400" dirty="0"/>
              </a:p>
              <a:p>
                <a:pPr lvl="1" eaLnBrk="1" hangingPunct="1">
                  <a:lnSpc>
                    <a:spcPct val="150000"/>
                  </a:lnSpc>
                  <a:defRPr/>
                </a:pPr>
                <a:r>
                  <a:rPr lang="zh-CN" altLang="en-US" sz="2400" b="1" dirty="0"/>
                  <a:t>最优解</a:t>
                </a:r>
                <a:r>
                  <a:rPr lang="zh-CN" altLang="en-US" sz="2400" dirty="0"/>
                  <a:t>：物品总价值最高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171" name="Rectangle 9">
                <a:extLst>
                  <a:ext uri="{FF2B5EF4-FFF2-40B4-BE49-F238E27FC236}">
                    <a16:creationId xmlns:a16="http://schemas.microsoft.com/office/drawing/2014/main" id="{00074DF1-215F-4BC8-99C5-E015056F8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8615" y="1605543"/>
                <a:ext cx="10576175" cy="4160947"/>
              </a:xfrm>
              <a:prstGeom prst="rect">
                <a:avLst/>
              </a:prstGeom>
              <a:blipFill>
                <a:blip r:embed="rId2"/>
                <a:stretch>
                  <a:fillRect l="-864" b="-1752"/>
                </a:stretch>
              </a:blipFill>
              <a:ln w="9525">
                <a:solidFill>
                  <a:schemeClr val="tx2">
                    <a:lumMod val="75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6" name="Rectangle 4">
            <a:extLst>
              <a:ext uri="{FF2B5EF4-FFF2-40B4-BE49-F238E27FC236}">
                <a16:creationId xmlns:a16="http://schemas.microsoft.com/office/drawing/2014/main" id="{57D98E56-329F-44C0-9ECF-20409CBD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042988"/>
            <a:ext cx="387066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(4) 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最优化问题例子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4094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14">
            <a:extLst>
              <a:ext uri="{FF2B5EF4-FFF2-40B4-BE49-F238E27FC236}">
                <a16:creationId xmlns:a16="http://schemas.microsoft.com/office/drawing/2014/main" id="{7A30FD91-8996-4855-B99E-82B420636C21}"/>
              </a:ext>
            </a:extLst>
          </p:cNvPr>
          <p:cNvGrpSpPr>
            <a:grpSpLocks/>
          </p:cNvGrpSpPr>
          <p:nvPr/>
        </p:nvGrpSpPr>
        <p:grpSpPr bwMode="auto">
          <a:xfrm>
            <a:off x="4433888" y="2932900"/>
            <a:ext cx="7065962" cy="946150"/>
            <a:chOff x="4409" y="516"/>
            <a:chExt cx="2240" cy="596"/>
          </a:xfrm>
        </p:grpSpPr>
        <p:sp>
          <p:nvSpPr>
            <p:cNvPr id="7179" name="AutoShape 12">
              <a:extLst>
                <a:ext uri="{FF2B5EF4-FFF2-40B4-BE49-F238E27FC236}">
                  <a16:creationId xmlns:a16="http://schemas.microsoft.com/office/drawing/2014/main" id="{5BFE9334-5A89-4AE9-8BE6-36CD51D11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544"/>
              <a:ext cx="2184" cy="539"/>
            </a:xfrm>
            <a:prstGeom prst="roundRect">
              <a:avLst>
                <a:gd name="adj" fmla="val 16667"/>
              </a:avLst>
            </a:prstGeom>
            <a:solidFill>
              <a:srgbClr val="4D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80" name="AutoShape 13">
              <a:extLst>
                <a:ext uri="{FF2B5EF4-FFF2-40B4-BE49-F238E27FC236}">
                  <a16:creationId xmlns:a16="http://schemas.microsoft.com/office/drawing/2014/main" id="{ED04FFFC-72BE-4756-A576-79BFD3FFB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" y="516"/>
              <a:ext cx="2240" cy="596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4D94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171" name="Rectangle 4">
            <a:extLst>
              <a:ext uri="{FF2B5EF4-FFF2-40B4-BE49-F238E27FC236}">
                <a16:creationId xmlns:a16="http://schemas.microsoft.com/office/drawing/2014/main" id="{A175B32E-F6EF-43C6-A8A8-F94413442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0"/>
            <a:ext cx="306388" cy="1800225"/>
          </a:xfrm>
          <a:prstGeom prst="rect">
            <a:avLst/>
          </a:prstGeom>
          <a:solidFill>
            <a:srgbClr val="4D9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Box 15">
            <a:extLst>
              <a:ext uri="{FF2B5EF4-FFF2-40B4-BE49-F238E27FC236}">
                <a16:creationId xmlns:a16="http://schemas.microsoft.com/office/drawing/2014/main" id="{AB006215-4FA9-4E2A-A7D6-A35868932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981075"/>
            <a:ext cx="151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chemeClr val="bg1"/>
                </a:solidFill>
              </a:rPr>
              <a:t>Greedy Algorithm</a:t>
            </a:r>
            <a:endParaRPr lang="en-US" altLang="zh-CN" sz="1200">
              <a:solidFill>
                <a:schemeClr val="bg1"/>
              </a:solidFill>
              <a:latin typeface="Agency FB" panose="020B0503020202020204" pitchFamily="34" charset="0"/>
              <a:ea typeface="Adobe 宋体 Std L"/>
              <a:cs typeface="Adobe 宋体 Std L"/>
            </a:endParaRPr>
          </a:p>
        </p:txBody>
      </p:sp>
      <p:sp>
        <p:nvSpPr>
          <p:cNvPr id="7173" name="文本框 13">
            <a:extLst>
              <a:ext uri="{FF2B5EF4-FFF2-40B4-BE49-F238E27FC236}">
                <a16:creationId xmlns:a16="http://schemas.microsoft.com/office/drawing/2014/main" id="{6A569623-E6E4-4142-8C9C-7999DCD61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549275"/>
            <a:ext cx="1512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贪婪算法</a:t>
            </a:r>
          </a:p>
        </p:txBody>
      </p:sp>
      <p:sp>
        <p:nvSpPr>
          <p:cNvPr id="7174" name="Oval 5">
            <a:extLst>
              <a:ext uri="{FF2B5EF4-FFF2-40B4-BE49-F238E27FC236}">
                <a16:creationId xmlns:a16="http://schemas.microsoft.com/office/drawing/2014/main" id="{64649AE3-3B18-4C4C-A7CC-30003FFA6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163" y="1763713"/>
            <a:ext cx="404812" cy="404812"/>
          </a:xfrm>
          <a:prstGeom prst="ellipse">
            <a:avLst/>
          </a:prstGeom>
          <a:solidFill>
            <a:schemeClr val="bg1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5" name="Oval 6">
            <a:extLst>
              <a:ext uri="{FF2B5EF4-FFF2-40B4-BE49-F238E27FC236}">
                <a16:creationId xmlns:a16="http://schemas.microsoft.com/office/drawing/2014/main" id="{CB3A0B6B-D3B5-4CE6-8526-D8C40745C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75" y="1876425"/>
            <a:ext cx="179388" cy="179388"/>
          </a:xfrm>
          <a:prstGeom prst="ellipse">
            <a:avLst/>
          </a:prstGeom>
          <a:solidFill>
            <a:srgbClr val="4D9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CE6698DE-8B60-4C3E-8B38-48C127FFA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1673225"/>
            <a:ext cx="6254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最优化</a:t>
            </a:r>
            <a:r>
              <a:rPr lang="zh-CN" altLang="en-US" b="1" dirty="0">
                <a:solidFill>
                  <a:schemeClr val="bg1"/>
                </a:solidFill>
              </a:rPr>
              <a:t>问题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53E0796E-076B-4DD6-89EB-3E2E84D27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4508500"/>
            <a:ext cx="66611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贪婪算法应用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8302295-3D96-4694-815E-D31167FCD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5" y="3135313"/>
            <a:ext cx="51308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贪婪算法思想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626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8">
            <a:extLst>
              <a:ext uri="{FF2B5EF4-FFF2-40B4-BE49-F238E27FC236}">
                <a16:creationId xmlns:a16="http://schemas.microsoft.com/office/drawing/2014/main" id="{9077B92B-8BA5-42EB-98F5-836550BAB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58750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(P)"/>
              </a:rPr>
              <a:t>贪婪算法思想</a:t>
            </a:r>
            <a:endParaRPr lang="en-US" altLang="zh-CN" sz="4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康俪金黑W8(P)"/>
            </a:endParaRPr>
          </a:p>
        </p:txBody>
      </p:sp>
      <p:sp>
        <p:nvSpPr>
          <p:cNvPr id="7171" name="Rectangle 9">
            <a:extLst>
              <a:ext uri="{FF2B5EF4-FFF2-40B4-BE49-F238E27FC236}">
                <a16:creationId xmlns:a16="http://schemas.microsoft.com/office/drawing/2014/main" id="{9F92C732-9E20-499C-8423-7619168B7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88" y="1781175"/>
            <a:ext cx="10486872" cy="1488677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 err="1">
                <a:solidFill>
                  <a:srgbClr val="C00000"/>
                </a:solidFill>
              </a:rPr>
              <a:t>E.Dijkstra</a:t>
            </a:r>
            <a:r>
              <a:rPr lang="zh-CN" altLang="en-US" sz="2400" b="1" dirty="0">
                <a:solidFill>
                  <a:srgbClr val="C00000"/>
                </a:solidFill>
              </a:rPr>
              <a:t>发明的贪婪算法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C00000"/>
                </a:solidFill>
              </a:rPr>
              <a:t>贪婪算法</a:t>
            </a:r>
            <a:r>
              <a:rPr lang="zh-CN" altLang="en-US" sz="2400" dirty="0"/>
              <a:t>：逐步构造一个最优解。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rgbClr val="C00000"/>
                </a:solidFill>
              </a:rPr>
              <a:t>贪婪准则</a:t>
            </a:r>
            <a:r>
              <a:rPr lang="zh-CN" altLang="en-US" sz="2400" dirty="0"/>
              <a:t>：作出决策所依据的标准。</a:t>
            </a:r>
            <a:endParaRPr lang="en-US" altLang="zh-CN" sz="2400" dirty="0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667D9038-4C92-4D8B-9F08-B7044EBED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042988"/>
            <a:ext cx="488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贪婪法求解</a:t>
            </a:r>
            <a:r>
              <a:rPr lang="en-US" altLang="zh-CN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算法思想</a:t>
            </a:r>
          </a:p>
        </p:txBody>
      </p:sp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_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12642</TotalTime>
  <Words>1459</Words>
  <Application>Microsoft Office PowerPoint</Application>
  <PresentationFormat>自定义</PresentationFormat>
  <Paragraphs>190</Paragraphs>
  <Slides>24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Adobe 宋体 Std L</vt:lpstr>
      <vt:lpstr>Arial Unicode MS</vt:lpstr>
      <vt:lpstr>Microsoft Yahei</vt:lpstr>
      <vt:lpstr>黑体</vt:lpstr>
      <vt:lpstr>华康俪金黑W8(P)</vt:lpstr>
      <vt:lpstr>华文仿宋</vt:lpstr>
      <vt:lpstr>宋体</vt:lpstr>
      <vt:lpstr>微软雅黑</vt:lpstr>
      <vt:lpstr>Agency FB</vt:lpstr>
      <vt:lpstr>Arial</vt:lpstr>
      <vt:lpstr>Calibri</vt:lpstr>
      <vt:lpstr>Cambria Math</vt:lpstr>
      <vt:lpstr>Impact</vt:lpstr>
      <vt:lpstr>Segoe UI</vt:lpstr>
      <vt:lpstr>Times New Roman</vt:lpstr>
      <vt:lpstr>Wingdings</vt:lpstr>
      <vt:lpstr>5_Office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作业及下节课学习内容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Yan Dou</cp:lastModifiedBy>
  <cp:revision>3286</cp:revision>
  <dcterms:modified xsi:type="dcterms:W3CDTF">2023-10-23T01:38:17Z</dcterms:modified>
</cp:coreProperties>
</file>